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4743" autoAdjust="0"/>
  </p:normalViewPr>
  <p:slideViewPr>
    <p:cSldViewPr snapToGrid="0" snapToObjects="1">
      <p:cViewPr varScale="1">
        <p:scale>
          <a:sx n="81" d="100"/>
          <a:sy n="81"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770EEE-A0F3-7947-B444-0297A225C05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95E255D-5A19-734F-96A9-FE4FCC284D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AD2F5F9-45BB-224D-9DD0-5C57D9CF7EDC}"/>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5" name="フッター プレースホルダー 4">
            <a:extLst>
              <a:ext uri="{FF2B5EF4-FFF2-40B4-BE49-F238E27FC236}">
                <a16:creationId xmlns:a16="http://schemas.microsoft.com/office/drawing/2014/main" id="{82826AF4-04EF-2E4D-908D-AD3AC46A5C9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233485-BDEC-4F43-9BC7-40C2FE5CC5B4}"/>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825258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16650E-4FFE-9F4B-95B3-FA4501B9DBD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F2DC90D-FFEA-404E-A642-0429851E99F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09809D5-FCCE-BB48-8D00-8BBB951651E5}"/>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5" name="フッター プレースホルダー 4">
            <a:extLst>
              <a:ext uri="{FF2B5EF4-FFF2-40B4-BE49-F238E27FC236}">
                <a16:creationId xmlns:a16="http://schemas.microsoft.com/office/drawing/2014/main" id="{B10A6657-81C3-1044-A9A0-C478A7466A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D7E8C44-336C-4D42-9FBF-CD804EC12B16}"/>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1806305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2C7FDDE-037C-C446-965C-CD98F49FF93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F4C0094-E742-304C-AA03-11F8864ED84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30CDB27-675A-034C-99A8-A79F09B0570E}"/>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5" name="フッター プレースホルダー 4">
            <a:extLst>
              <a:ext uri="{FF2B5EF4-FFF2-40B4-BE49-F238E27FC236}">
                <a16:creationId xmlns:a16="http://schemas.microsoft.com/office/drawing/2014/main" id="{EB6F7D80-2984-8445-91DF-8CC575EF6D4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B97B776-CEFF-7A4B-9EFF-59E6CC9CEA7D}"/>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3435416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FAED6C-2351-4B46-AEC4-1338CEEBE3D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196771C-97F4-9148-B9D3-86D57981036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9814282-BFA6-9547-8FC9-24B2327FBCE7}"/>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5" name="フッター プレースホルダー 4">
            <a:extLst>
              <a:ext uri="{FF2B5EF4-FFF2-40B4-BE49-F238E27FC236}">
                <a16:creationId xmlns:a16="http://schemas.microsoft.com/office/drawing/2014/main" id="{C2F2FB4A-ACE3-D640-9EE2-E8668B90DF8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67B5FD2-753D-F645-9499-52A80FEDD9E2}"/>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3184302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64EBE2-A1B1-C649-BD9A-FEBE685017C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95697AC-0910-054E-AD27-5FAD3BFDA6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F3A3347-610E-1F48-A9C2-BEDE5DAB84F6}"/>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5" name="フッター プレースホルダー 4">
            <a:extLst>
              <a:ext uri="{FF2B5EF4-FFF2-40B4-BE49-F238E27FC236}">
                <a16:creationId xmlns:a16="http://schemas.microsoft.com/office/drawing/2014/main" id="{989E1EDE-DC78-CC4D-91BA-F5CE9A89662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E22B643-DE7E-0842-8111-2FD0A3FAA2F1}"/>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3171908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C4BCAB-048F-A745-82B2-7B9902167B0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CC55298-62C1-0941-A1FC-1876DD30163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2555ACC-E657-E144-8EBD-32859C53481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6F91DF8-214C-AF45-8A66-EF58CAF67806}"/>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6" name="フッター プレースホルダー 5">
            <a:extLst>
              <a:ext uri="{FF2B5EF4-FFF2-40B4-BE49-F238E27FC236}">
                <a16:creationId xmlns:a16="http://schemas.microsoft.com/office/drawing/2014/main" id="{03B037F5-1F67-D948-9FF0-3D67A44A173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B5040EB-E19E-CD4C-9580-6B6C2FD2C78F}"/>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3158805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8B5AFB-62DD-1848-821E-CC1F6BDF6CE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AD49AB9-C5F4-8849-92CA-2295A2FE58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41C4308-F824-184C-BC14-673396A8AD0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B4FD4CF-1074-4146-A4BC-CB55E43370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7550009-9638-DF47-8F0C-BE5D5E4B903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008461A-450C-E840-8E93-435754B87E12}"/>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8" name="フッター プレースホルダー 7">
            <a:extLst>
              <a:ext uri="{FF2B5EF4-FFF2-40B4-BE49-F238E27FC236}">
                <a16:creationId xmlns:a16="http://schemas.microsoft.com/office/drawing/2014/main" id="{5F65CE04-A9FF-AF46-9097-8C3AAD06ABC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D62BE5E-8666-E845-91DE-78C03AE94F64}"/>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3518608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F08B15-ED84-DB40-BDB5-314E044F81A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1FC4645-8ECF-664F-B93E-1FA0B1B27185}"/>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4" name="フッター プレースホルダー 3">
            <a:extLst>
              <a:ext uri="{FF2B5EF4-FFF2-40B4-BE49-F238E27FC236}">
                <a16:creationId xmlns:a16="http://schemas.microsoft.com/office/drawing/2014/main" id="{3525C823-5350-E74A-8A9A-0936DB9343B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8CADED6-BDF0-844E-BCBE-7D77428F24B0}"/>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3840353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6213F2D-A5F1-9F40-9FDC-D725DE01E114}"/>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3" name="フッター プレースホルダー 2">
            <a:extLst>
              <a:ext uri="{FF2B5EF4-FFF2-40B4-BE49-F238E27FC236}">
                <a16:creationId xmlns:a16="http://schemas.microsoft.com/office/drawing/2014/main" id="{53C0E1DD-888B-7049-8397-98CDB202D57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42887F7-399E-4D43-80C5-01097479BC8C}"/>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1555078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7C5645-7075-E949-8EFE-E6A5257605C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B5D2858-2FCF-FC4D-8D37-A17A9704CA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4CD77AE-CFF7-3D4A-A0AB-66FCA85F34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E4469BE-C4A3-264C-91EB-36A0BA765D0B}"/>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6" name="フッター プレースホルダー 5">
            <a:extLst>
              <a:ext uri="{FF2B5EF4-FFF2-40B4-BE49-F238E27FC236}">
                <a16:creationId xmlns:a16="http://schemas.microsoft.com/office/drawing/2014/main" id="{B9FAF8FD-9F2A-0148-B7D8-E8E4F0A16B0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C6D9FE3-C62F-244E-84DC-AB95503B5799}"/>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3254929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BA897F-6841-5A49-8397-EA58FD5D95B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1544FAE-2072-134F-8837-5AFC8C74B9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18D845F-440F-4944-B5EF-A87841E733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A1345BB-B45D-4A45-9693-BE83353399B6}"/>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6" name="フッター プレースホルダー 5">
            <a:extLst>
              <a:ext uri="{FF2B5EF4-FFF2-40B4-BE49-F238E27FC236}">
                <a16:creationId xmlns:a16="http://schemas.microsoft.com/office/drawing/2014/main" id="{C5546548-7CF8-4D4D-AE8F-7070E705DDB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9274755-21B0-6E4F-922A-0886BA8DE480}"/>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2247798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8F5ABC1-1438-884C-AC49-07CFBD577F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237EE2-516F-5849-B44E-1AD2B61A5D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D5672F-5D53-314A-9C78-8AEE222BD5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BA4481-27F0-844A-A538-0F1141304FDE}" type="datetimeFigureOut">
              <a:rPr kumimoji="1" lang="ja-JP" altLang="en-US" smtClean="0"/>
              <a:t>2021/5/22</a:t>
            </a:fld>
            <a:endParaRPr kumimoji="1" lang="ja-JP" altLang="en-US"/>
          </a:p>
        </p:txBody>
      </p:sp>
      <p:sp>
        <p:nvSpPr>
          <p:cNvPr id="5" name="フッター プレースホルダー 4">
            <a:extLst>
              <a:ext uri="{FF2B5EF4-FFF2-40B4-BE49-F238E27FC236}">
                <a16:creationId xmlns:a16="http://schemas.microsoft.com/office/drawing/2014/main" id="{28576A07-80C6-F848-83AC-BB8E2807C4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9F3B501-65C2-9A45-AAB2-6484B4E45C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157312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図形グループ 12"/>
          <p:cNvGrpSpPr/>
          <p:nvPr/>
        </p:nvGrpSpPr>
        <p:grpSpPr>
          <a:xfrm>
            <a:off x="2120827" y="1080201"/>
            <a:ext cx="8059256" cy="5516549"/>
            <a:chOff x="1744768" y="859455"/>
            <a:chExt cx="5516549" cy="5516549"/>
          </a:xfrm>
        </p:grpSpPr>
        <p:sp>
          <p:nvSpPr>
            <p:cNvPr id="6" name="円/楕円 5"/>
            <p:cNvSpPr/>
            <p:nvPr/>
          </p:nvSpPr>
          <p:spPr>
            <a:xfrm>
              <a:off x="1744768" y="859455"/>
              <a:ext cx="5516549" cy="5516549"/>
            </a:xfrm>
            <a:prstGeom prst="ellipse">
              <a:avLst/>
            </a:prstGeom>
            <a:noFill/>
            <a:ln w="1270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cxnSp>
          <p:nvCxnSpPr>
            <p:cNvPr id="9" name="直線コネクタ 8"/>
            <p:cNvCxnSpPr>
              <a:stCxn id="6" idx="0"/>
              <a:endCxn id="6" idx="4"/>
            </p:cNvCxnSpPr>
            <p:nvPr/>
          </p:nvCxnSpPr>
          <p:spPr>
            <a:xfrm>
              <a:off x="4503043" y="859455"/>
              <a:ext cx="0" cy="5516549"/>
            </a:xfrm>
            <a:prstGeom prst="line">
              <a:avLst/>
            </a:prstGeom>
            <a:ln>
              <a:solidFill>
                <a:srgbClr val="000090"/>
              </a:solidFill>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a:stCxn id="6" idx="2"/>
              <a:endCxn id="6" idx="6"/>
            </p:cNvCxnSpPr>
            <p:nvPr/>
          </p:nvCxnSpPr>
          <p:spPr>
            <a:xfrm>
              <a:off x="1744768" y="3617730"/>
              <a:ext cx="5516549" cy="0"/>
            </a:xfrm>
            <a:prstGeom prst="line">
              <a:avLst/>
            </a:prstGeom>
            <a:ln>
              <a:solidFill>
                <a:srgbClr val="000090"/>
              </a:solidFill>
            </a:ln>
          </p:spPr>
          <p:style>
            <a:lnRef idx="2">
              <a:schemeClr val="accent1"/>
            </a:lnRef>
            <a:fillRef idx="0">
              <a:schemeClr val="accent1"/>
            </a:fillRef>
            <a:effectRef idx="1">
              <a:schemeClr val="accent1"/>
            </a:effectRef>
            <a:fontRef idx="minor">
              <a:schemeClr val="tx1"/>
            </a:fontRef>
          </p:style>
        </p:cxnSp>
        <p:sp>
          <p:nvSpPr>
            <p:cNvPr id="7" name="円/楕円 6"/>
            <p:cNvSpPr/>
            <p:nvPr/>
          </p:nvSpPr>
          <p:spPr>
            <a:xfrm>
              <a:off x="3654767" y="2793799"/>
              <a:ext cx="1695001" cy="1695001"/>
            </a:xfrm>
            <a:prstGeom prst="ellipse">
              <a:avLst/>
            </a:prstGeom>
            <a:solidFill>
              <a:schemeClr val="bg1"/>
            </a:solidFill>
            <a:ln w="1270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t> </a:t>
              </a:r>
            </a:p>
          </p:txBody>
        </p:sp>
        <p:sp>
          <p:nvSpPr>
            <p:cNvPr id="12" name="円/楕円 11"/>
            <p:cNvSpPr/>
            <p:nvPr/>
          </p:nvSpPr>
          <p:spPr>
            <a:xfrm>
              <a:off x="3161539" y="2278347"/>
              <a:ext cx="2709758" cy="2709758"/>
            </a:xfrm>
            <a:prstGeom prst="ellipse">
              <a:avLst/>
            </a:prstGeom>
            <a:noFill/>
            <a:ln w="1270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t> </a:t>
              </a:r>
            </a:p>
          </p:txBody>
        </p:sp>
      </p:grpSp>
      <p:sp>
        <p:nvSpPr>
          <p:cNvPr id="8" name="正方形/長方形 7"/>
          <p:cNvSpPr/>
          <p:nvPr/>
        </p:nvSpPr>
        <p:spPr>
          <a:xfrm>
            <a:off x="3225800" y="31826"/>
            <a:ext cx="5816608" cy="609600"/>
          </a:xfrm>
          <a:prstGeom prst="rect">
            <a:avLst/>
          </a:prstGeom>
          <a:noFill/>
          <a:ln>
            <a:solidFill>
              <a:srgbClr val="4F81B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14" name="テキスト ボックス 13"/>
          <p:cNvSpPr txBox="1"/>
          <p:nvPr/>
        </p:nvSpPr>
        <p:spPr>
          <a:xfrm>
            <a:off x="3273812" y="76795"/>
            <a:ext cx="4762748" cy="461665"/>
          </a:xfrm>
          <a:prstGeom prst="rect">
            <a:avLst/>
          </a:prstGeom>
          <a:noFill/>
        </p:spPr>
        <p:txBody>
          <a:bodyPr wrap="square" rtlCol="0">
            <a:spAutoFit/>
          </a:bodyPr>
          <a:lstStyle/>
          <a:p>
            <a:r>
              <a:rPr lang="en-US" altLang="ja-JP" sz="1200" dirty="0"/>
              <a:t>A</a:t>
            </a:r>
            <a:r>
              <a:rPr lang="ja-JP" altLang="en-US" sz="1200" dirty="0"/>
              <a:t>製薬株式会社のオンライン営業所会議</a:t>
            </a:r>
            <a:endParaRPr lang="en-US" altLang="ja-JP" sz="1200" dirty="0"/>
          </a:p>
          <a:p>
            <a:r>
              <a:rPr lang="ja-JP" altLang="en-US" sz="1200" dirty="0"/>
              <a:t>上長と部下で双方向で意見を言い合える会議のファシリテーター</a:t>
            </a:r>
          </a:p>
        </p:txBody>
      </p:sp>
      <p:sp>
        <p:nvSpPr>
          <p:cNvPr id="15" name="テキスト ボックス 14"/>
          <p:cNvSpPr txBox="1"/>
          <p:nvPr/>
        </p:nvSpPr>
        <p:spPr>
          <a:xfrm>
            <a:off x="9101671" y="27597"/>
            <a:ext cx="1502831" cy="646331"/>
          </a:xfrm>
          <a:prstGeom prst="rect">
            <a:avLst/>
          </a:prstGeom>
          <a:noFill/>
          <a:ln>
            <a:solidFill>
              <a:schemeClr val="accent1"/>
            </a:solidFill>
          </a:ln>
        </p:spPr>
        <p:txBody>
          <a:bodyPr wrap="square" rtlCol="0">
            <a:spAutoFit/>
          </a:bodyPr>
          <a:lstStyle/>
          <a:p>
            <a:r>
              <a:rPr lang="ja-JP" altLang="en-US" sz="900" dirty="0"/>
              <a:t>年月日</a:t>
            </a:r>
            <a:endParaRPr lang="en-US" altLang="ja-JP" sz="900" dirty="0"/>
          </a:p>
          <a:p>
            <a:endParaRPr lang="en-US" altLang="ja-JP" sz="900" dirty="0"/>
          </a:p>
          <a:p>
            <a:r>
              <a:rPr lang="ja-JP" altLang="en-US" sz="900" dirty="0"/>
              <a:t>氏名</a:t>
            </a:r>
            <a:endParaRPr lang="en-US" altLang="ja-JP" sz="900" dirty="0"/>
          </a:p>
          <a:p>
            <a:endParaRPr lang="ja-JP" altLang="en-US" sz="900" dirty="0"/>
          </a:p>
        </p:txBody>
      </p:sp>
      <p:sp>
        <p:nvSpPr>
          <p:cNvPr id="16" name="テキスト ボックス 15"/>
          <p:cNvSpPr txBox="1"/>
          <p:nvPr/>
        </p:nvSpPr>
        <p:spPr>
          <a:xfrm>
            <a:off x="1545166" y="11794"/>
            <a:ext cx="1528234" cy="707886"/>
          </a:xfrm>
          <a:prstGeom prst="rect">
            <a:avLst/>
          </a:prstGeom>
          <a:noFill/>
          <a:ln>
            <a:solidFill>
              <a:srgbClr val="3366FF"/>
            </a:solidFill>
          </a:ln>
        </p:spPr>
        <p:txBody>
          <a:bodyPr wrap="square" rtlCol="0">
            <a:spAutoFit/>
          </a:bodyPr>
          <a:lstStyle/>
          <a:p>
            <a:r>
              <a:rPr lang="ja-JP" altLang="en-US" sz="800" dirty="0"/>
              <a:t>プログラムデザイン曼荼羅</a:t>
            </a:r>
            <a:endParaRPr lang="en-US" altLang="ja-JP" sz="800" dirty="0"/>
          </a:p>
          <a:p>
            <a:r>
              <a:rPr lang="ja-JP" altLang="en-US" sz="800" dirty="0"/>
              <a:t>記入用紙</a:t>
            </a:r>
            <a:endParaRPr lang="en-US" altLang="ja-JP" sz="800" dirty="0"/>
          </a:p>
          <a:p>
            <a:r>
              <a:rPr lang="ja-JP" altLang="en-US" sz="800" dirty="0"/>
              <a:t>（中野民夫　</a:t>
            </a:r>
            <a:r>
              <a:rPr lang="en-US" altLang="ja-JP" sz="800" dirty="0"/>
              <a:t>Be-Nature School</a:t>
            </a:r>
          </a:p>
          <a:p>
            <a:r>
              <a:rPr lang="ja-JP" altLang="ja-JP" sz="800" dirty="0"/>
              <a:t>　</a:t>
            </a:r>
            <a:r>
              <a:rPr lang="ja-JP" altLang="en-US" sz="800" dirty="0"/>
              <a:t>作成　一部改変）</a:t>
            </a:r>
          </a:p>
        </p:txBody>
      </p:sp>
      <p:sp>
        <p:nvSpPr>
          <p:cNvPr id="43" name="テキスト ボックス 2"/>
          <p:cNvSpPr txBox="1">
            <a:spLocks noChangeArrowheads="1"/>
          </p:cNvSpPr>
          <p:nvPr/>
        </p:nvSpPr>
        <p:spPr bwMode="auto">
          <a:xfrm>
            <a:off x="5627428" y="2961524"/>
            <a:ext cx="126537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600">
                <a:solidFill>
                  <a:schemeClr val="tx1"/>
                </a:solidFill>
                <a:latin typeface="Osaka" charset="0"/>
                <a:ea typeface="Osaka" charset="0"/>
                <a:cs typeface="Osaka" charset="0"/>
              </a:defRPr>
            </a:lvl1pPr>
            <a:lvl2pPr marL="742950" indent="-285750">
              <a:defRPr kumimoji="1" sz="1600">
                <a:solidFill>
                  <a:schemeClr val="tx1"/>
                </a:solidFill>
                <a:latin typeface="Osaka" charset="0"/>
                <a:ea typeface="Osaka" charset="0"/>
                <a:cs typeface="Osaka" charset="0"/>
              </a:defRPr>
            </a:lvl2pPr>
            <a:lvl3pPr marL="1143000" indent="-228600">
              <a:defRPr kumimoji="1" sz="1600">
                <a:solidFill>
                  <a:schemeClr val="tx1"/>
                </a:solidFill>
                <a:latin typeface="Osaka" charset="0"/>
                <a:ea typeface="Osaka" charset="0"/>
                <a:cs typeface="Osaka" charset="0"/>
              </a:defRPr>
            </a:lvl3pPr>
            <a:lvl4pPr marL="1600200" indent="-228600">
              <a:defRPr kumimoji="1" sz="1600">
                <a:solidFill>
                  <a:schemeClr val="tx1"/>
                </a:solidFill>
                <a:latin typeface="Osaka" charset="0"/>
                <a:ea typeface="Osaka" charset="0"/>
                <a:cs typeface="Osaka" charset="0"/>
              </a:defRPr>
            </a:lvl4pPr>
            <a:lvl5pPr marL="2057400" indent="-228600">
              <a:defRPr kumimoji="1" sz="1600">
                <a:solidFill>
                  <a:schemeClr val="tx1"/>
                </a:solidFill>
                <a:latin typeface="Osaka" charset="0"/>
                <a:ea typeface="Osaka" charset="0"/>
                <a:cs typeface="Osaka" charset="0"/>
              </a:defRPr>
            </a:lvl5pPr>
            <a:lvl6pPr marL="2514600" indent="-228600" fontAlgn="base">
              <a:spcBef>
                <a:spcPct val="0"/>
              </a:spcBef>
              <a:spcAft>
                <a:spcPct val="0"/>
              </a:spcAft>
              <a:defRPr kumimoji="1" sz="1600">
                <a:solidFill>
                  <a:schemeClr val="tx1"/>
                </a:solidFill>
                <a:latin typeface="Osaka" charset="0"/>
                <a:ea typeface="Osaka" charset="0"/>
                <a:cs typeface="Osaka" charset="0"/>
              </a:defRPr>
            </a:lvl6pPr>
            <a:lvl7pPr marL="2971800" indent="-228600" fontAlgn="base">
              <a:spcBef>
                <a:spcPct val="0"/>
              </a:spcBef>
              <a:spcAft>
                <a:spcPct val="0"/>
              </a:spcAft>
              <a:defRPr kumimoji="1" sz="1600">
                <a:solidFill>
                  <a:schemeClr val="tx1"/>
                </a:solidFill>
                <a:latin typeface="Osaka" charset="0"/>
                <a:ea typeface="Osaka" charset="0"/>
                <a:cs typeface="Osaka" charset="0"/>
              </a:defRPr>
            </a:lvl7pPr>
            <a:lvl8pPr marL="3429000" indent="-228600" fontAlgn="base">
              <a:spcBef>
                <a:spcPct val="0"/>
              </a:spcBef>
              <a:spcAft>
                <a:spcPct val="0"/>
              </a:spcAft>
              <a:defRPr kumimoji="1" sz="1600">
                <a:solidFill>
                  <a:schemeClr val="tx1"/>
                </a:solidFill>
                <a:latin typeface="Osaka" charset="0"/>
                <a:ea typeface="Osaka" charset="0"/>
                <a:cs typeface="Osaka" charset="0"/>
              </a:defRPr>
            </a:lvl8pPr>
            <a:lvl9pPr marL="3886200" indent="-228600" fontAlgn="base">
              <a:spcBef>
                <a:spcPct val="0"/>
              </a:spcBef>
              <a:spcAft>
                <a:spcPct val="0"/>
              </a:spcAft>
              <a:defRPr kumimoji="1" sz="1600">
                <a:solidFill>
                  <a:schemeClr val="tx1"/>
                </a:solidFill>
                <a:latin typeface="Osaka" charset="0"/>
                <a:ea typeface="Osaka" charset="0"/>
                <a:cs typeface="Osaka" charset="0"/>
              </a:defRPr>
            </a:lvl9pPr>
          </a:lstStyle>
          <a:p>
            <a:r>
              <a:rPr lang="en-US" altLang="ja-JP" dirty="0">
                <a:latin typeface="ヒラギノ角ゴ Std W8" charset="0"/>
                <a:ea typeface="ヒラギノ角ゴ Std W8" charset="0"/>
                <a:cs typeface="ヒラギノ角ゴ Std W8" charset="0"/>
              </a:rPr>
              <a:t>Outcome</a:t>
            </a:r>
            <a:endParaRPr lang="ja-JP" altLang="en-US" dirty="0">
              <a:latin typeface="ヒラギノ角ゴ Std W8" charset="0"/>
              <a:ea typeface="ヒラギノ角ゴ Std W8" charset="0"/>
              <a:cs typeface="ヒラギノ角ゴ Std W8" charset="0"/>
            </a:endParaRPr>
          </a:p>
        </p:txBody>
      </p:sp>
      <p:sp>
        <p:nvSpPr>
          <p:cNvPr id="44" name="テキスト ボックス 43"/>
          <p:cNvSpPr txBox="1"/>
          <p:nvPr/>
        </p:nvSpPr>
        <p:spPr>
          <a:xfrm>
            <a:off x="6222316" y="2483541"/>
            <a:ext cx="415498" cy="369332"/>
          </a:xfrm>
          <a:prstGeom prst="rect">
            <a:avLst/>
          </a:prstGeom>
          <a:noFill/>
        </p:spPr>
        <p:txBody>
          <a:bodyPr wrap="none" rtlCol="0">
            <a:spAutoFit/>
          </a:bodyPr>
          <a:lstStyle/>
          <a:p>
            <a:r>
              <a:rPr lang="ja-JP" altLang="en-US" dirty="0"/>
              <a:t>起</a:t>
            </a:r>
          </a:p>
        </p:txBody>
      </p:sp>
      <p:sp>
        <p:nvSpPr>
          <p:cNvPr id="45" name="テキスト ボックス 44"/>
          <p:cNvSpPr txBox="1"/>
          <p:nvPr/>
        </p:nvSpPr>
        <p:spPr>
          <a:xfrm>
            <a:off x="6268429" y="4688939"/>
            <a:ext cx="414918" cy="369332"/>
          </a:xfrm>
          <a:prstGeom prst="rect">
            <a:avLst/>
          </a:prstGeom>
          <a:noFill/>
        </p:spPr>
        <p:txBody>
          <a:bodyPr wrap="square" rtlCol="0">
            <a:spAutoFit/>
          </a:bodyPr>
          <a:lstStyle/>
          <a:p>
            <a:r>
              <a:rPr lang="ja-JP" altLang="en-US" dirty="0"/>
              <a:t>承</a:t>
            </a:r>
          </a:p>
        </p:txBody>
      </p:sp>
      <p:sp>
        <p:nvSpPr>
          <p:cNvPr id="46" name="テキスト ボックス 45"/>
          <p:cNvSpPr txBox="1"/>
          <p:nvPr/>
        </p:nvSpPr>
        <p:spPr>
          <a:xfrm>
            <a:off x="5765347" y="4691253"/>
            <a:ext cx="397772" cy="369332"/>
          </a:xfrm>
          <a:prstGeom prst="rect">
            <a:avLst/>
          </a:prstGeom>
          <a:noFill/>
        </p:spPr>
        <p:txBody>
          <a:bodyPr wrap="square" rtlCol="0">
            <a:spAutoFit/>
          </a:bodyPr>
          <a:lstStyle/>
          <a:p>
            <a:r>
              <a:rPr lang="ja-JP" altLang="en-US" dirty="0"/>
              <a:t>転</a:t>
            </a:r>
          </a:p>
        </p:txBody>
      </p:sp>
      <p:sp>
        <p:nvSpPr>
          <p:cNvPr id="47" name="テキスト ボックス 46"/>
          <p:cNvSpPr txBox="1"/>
          <p:nvPr/>
        </p:nvSpPr>
        <p:spPr>
          <a:xfrm>
            <a:off x="5812748" y="2491656"/>
            <a:ext cx="415498" cy="369332"/>
          </a:xfrm>
          <a:prstGeom prst="rect">
            <a:avLst/>
          </a:prstGeom>
          <a:noFill/>
        </p:spPr>
        <p:txBody>
          <a:bodyPr wrap="none" rtlCol="0">
            <a:spAutoFit/>
          </a:bodyPr>
          <a:lstStyle/>
          <a:p>
            <a:r>
              <a:rPr lang="ja-JP" altLang="en-US" dirty="0"/>
              <a:t>結</a:t>
            </a:r>
          </a:p>
        </p:txBody>
      </p:sp>
      <p:sp>
        <p:nvSpPr>
          <p:cNvPr id="38" name="テキスト ボックス 37">
            <a:extLst>
              <a:ext uri="{FF2B5EF4-FFF2-40B4-BE49-F238E27FC236}">
                <a16:creationId xmlns:a16="http://schemas.microsoft.com/office/drawing/2014/main" id="{0CB94B88-8AB1-449C-9B52-143BDB085462}"/>
              </a:ext>
            </a:extLst>
          </p:cNvPr>
          <p:cNvSpPr txBox="1"/>
          <p:nvPr/>
        </p:nvSpPr>
        <p:spPr>
          <a:xfrm>
            <a:off x="5191760" y="3391695"/>
            <a:ext cx="1991360" cy="954107"/>
          </a:xfrm>
          <a:prstGeom prst="rect">
            <a:avLst/>
          </a:prstGeom>
          <a:noFill/>
        </p:spPr>
        <p:txBody>
          <a:bodyPr wrap="square">
            <a:spAutoFit/>
          </a:bodyPr>
          <a:lstStyle/>
          <a:p>
            <a:r>
              <a:rPr lang="ja-JP" altLang="en-US" sz="1400" dirty="0"/>
              <a:t>営業所全員で今月実効性と成果のあるアクションが会議終了後に決まっている。</a:t>
            </a:r>
          </a:p>
        </p:txBody>
      </p:sp>
      <p:sp>
        <p:nvSpPr>
          <p:cNvPr id="42" name="テキスト ボックス 41">
            <a:extLst>
              <a:ext uri="{FF2B5EF4-FFF2-40B4-BE49-F238E27FC236}">
                <a16:creationId xmlns:a16="http://schemas.microsoft.com/office/drawing/2014/main" id="{883CE0A0-B792-445F-8092-F5E0DB17DF20}"/>
              </a:ext>
            </a:extLst>
          </p:cNvPr>
          <p:cNvSpPr txBox="1"/>
          <p:nvPr/>
        </p:nvSpPr>
        <p:spPr>
          <a:xfrm>
            <a:off x="5627428" y="730746"/>
            <a:ext cx="1518236" cy="276999"/>
          </a:xfrm>
          <a:prstGeom prst="rect">
            <a:avLst/>
          </a:prstGeom>
          <a:noFill/>
        </p:spPr>
        <p:txBody>
          <a:bodyPr wrap="square">
            <a:spAutoFit/>
          </a:bodyPr>
          <a:lstStyle/>
          <a:p>
            <a:r>
              <a:rPr lang="ja-JP" altLang="en-US" sz="1200" dirty="0"/>
              <a:t>１４：００</a:t>
            </a:r>
            <a:r>
              <a:rPr lang="en-US" altLang="ja-JP" sz="1200" dirty="0"/>
              <a:t>〜</a:t>
            </a:r>
            <a:r>
              <a:rPr lang="ja-JP" altLang="en-US" sz="1200" dirty="0"/>
              <a:t>０５</a:t>
            </a:r>
          </a:p>
        </p:txBody>
      </p:sp>
      <p:sp>
        <p:nvSpPr>
          <p:cNvPr id="48" name="テキスト ボックス 47">
            <a:extLst>
              <a:ext uri="{FF2B5EF4-FFF2-40B4-BE49-F238E27FC236}">
                <a16:creationId xmlns:a16="http://schemas.microsoft.com/office/drawing/2014/main" id="{2BE821E0-02ED-4F34-9D34-336DD15CA340}"/>
              </a:ext>
            </a:extLst>
          </p:cNvPr>
          <p:cNvSpPr txBox="1"/>
          <p:nvPr/>
        </p:nvSpPr>
        <p:spPr>
          <a:xfrm>
            <a:off x="6149322" y="1086090"/>
            <a:ext cx="2322771" cy="646331"/>
          </a:xfrm>
          <a:prstGeom prst="rect">
            <a:avLst/>
          </a:prstGeom>
          <a:noFill/>
        </p:spPr>
        <p:txBody>
          <a:bodyPr wrap="square">
            <a:spAutoFit/>
          </a:bodyPr>
          <a:lstStyle/>
          <a:p>
            <a:r>
              <a:rPr lang="ja-JP" altLang="en-US" sz="1200" dirty="0"/>
              <a:t>１４：００</a:t>
            </a:r>
            <a:r>
              <a:rPr lang="en-US" altLang="ja-JP" sz="1200" dirty="0"/>
              <a:t>〜</a:t>
            </a:r>
            <a:r>
              <a:rPr lang="ja-JP" altLang="en-US" sz="1200" dirty="0"/>
              <a:t>０５</a:t>
            </a:r>
            <a:endParaRPr lang="en-US" altLang="ja-JP" sz="1200" dirty="0"/>
          </a:p>
          <a:p>
            <a:r>
              <a:rPr lang="ja-JP" altLang="en-US" sz="1200" dirty="0"/>
              <a:t>営業所長から、今月が勝負の月なので、ゲストの部長を紹介</a:t>
            </a:r>
          </a:p>
        </p:txBody>
      </p:sp>
      <p:sp>
        <p:nvSpPr>
          <p:cNvPr id="50" name="テキスト ボックス 49">
            <a:extLst>
              <a:ext uri="{FF2B5EF4-FFF2-40B4-BE49-F238E27FC236}">
                <a16:creationId xmlns:a16="http://schemas.microsoft.com/office/drawing/2014/main" id="{8DA2954C-6232-4579-AA63-C6195205A9E9}"/>
              </a:ext>
            </a:extLst>
          </p:cNvPr>
          <p:cNvSpPr txBox="1"/>
          <p:nvPr/>
        </p:nvSpPr>
        <p:spPr>
          <a:xfrm>
            <a:off x="6744462" y="1730587"/>
            <a:ext cx="2863546" cy="1015663"/>
          </a:xfrm>
          <a:prstGeom prst="rect">
            <a:avLst/>
          </a:prstGeom>
          <a:noFill/>
        </p:spPr>
        <p:txBody>
          <a:bodyPr wrap="square">
            <a:spAutoFit/>
          </a:bodyPr>
          <a:lstStyle/>
          <a:p>
            <a:r>
              <a:rPr lang="ja-JP" altLang="en-US" sz="1200" dirty="0"/>
              <a:t>１４：０</a:t>
            </a:r>
            <a:r>
              <a:rPr lang="en-US" altLang="ja-JP" sz="1200" dirty="0"/>
              <a:t>5〜10</a:t>
            </a:r>
          </a:p>
          <a:p>
            <a:r>
              <a:rPr lang="ja-JP" altLang="en-US" sz="1200" dirty="0"/>
              <a:t>部長からコロナ禍でも会社の存続のため、病院に行き、成果を出す会議にしなさいとの訓示を受けて、進行者として、貴方を紹介する</a:t>
            </a:r>
            <a:endParaRPr lang="en-US" altLang="ja-JP" sz="1200" dirty="0"/>
          </a:p>
        </p:txBody>
      </p:sp>
      <p:sp>
        <p:nvSpPr>
          <p:cNvPr id="51" name="テキスト ボックス 50">
            <a:extLst>
              <a:ext uri="{FF2B5EF4-FFF2-40B4-BE49-F238E27FC236}">
                <a16:creationId xmlns:a16="http://schemas.microsoft.com/office/drawing/2014/main" id="{60E89C56-F1FC-43B1-9677-09BBE335FF2B}"/>
              </a:ext>
            </a:extLst>
          </p:cNvPr>
          <p:cNvSpPr txBox="1"/>
          <p:nvPr/>
        </p:nvSpPr>
        <p:spPr>
          <a:xfrm>
            <a:off x="7770978" y="2860090"/>
            <a:ext cx="2322771" cy="461665"/>
          </a:xfrm>
          <a:prstGeom prst="rect">
            <a:avLst/>
          </a:prstGeom>
          <a:noFill/>
        </p:spPr>
        <p:txBody>
          <a:bodyPr wrap="square">
            <a:spAutoFit/>
          </a:bodyPr>
          <a:lstStyle/>
          <a:p>
            <a:r>
              <a:rPr lang="ja-JP" altLang="en-US" sz="1200" dirty="0"/>
              <a:t>１４：１０</a:t>
            </a:r>
            <a:r>
              <a:rPr lang="en-US" altLang="ja-JP" sz="1200" dirty="0"/>
              <a:t>〜14:20</a:t>
            </a:r>
          </a:p>
          <a:p>
            <a:r>
              <a:rPr lang="ja-JP" altLang="en-US" sz="1200" dirty="0"/>
              <a:t>ここで、アイスブレイク</a:t>
            </a:r>
            <a:endParaRPr lang="en-US" altLang="ja-JP" sz="1200" dirty="0"/>
          </a:p>
        </p:txBody>
      </p:sp>
      <p:sp>
        <p:nvSpPr>
          <p:cNvPr id="52" name="テキスト ボックス 51">
            <a:extLst>
              <a:ext uri="{FF2B5EF4-FFF2-40B4-BE49-F238E27FC236}">
                <a16:creationId xmlns:a16="http://schemas.microsoft.com/office/drawing/2014/main" id="{D0D63F95-C0BE-4EE6-B604-D0179FAB93D8}"/>
              </a:ext>
            </a:extLst>
          </p:cNvPr>
          <p:cNvSpPr txBox="1"/>
          <p:nvPr/>
        </p:nvSpPr>
        <p:spPr>
          <a:xfrm>
            <a:off x="8230257" y="3886744"/>
            <a:ext cx="2751281" cy="1200329"/>
          </a:xfrm>
          <a:prstGeom prst="rect">
            <a:avLst/>
          </a:prstGeom>
          <a:noFill/>
        </p:spPr>
        <p:txBody>
          <a:bodyPr wrap="square">
            <a:spAutoFit/>
          </a:bodyPr>
          <a:lstStyle/>
          <a:p>
            <a:r>
              <a:rPr lang="en-US" altLang="ja-JP" sz="1200" dirty="0"/>
              <a:t>BO:1</a:t>
            </a:r>
          </a:p>
          <a:p>
            <a:r>
              <a:rPr lang="en-US" altLang="ja-JP" sz="1200" dirty="0"/>
              <a:t>14:20〜14:40</a:t>
            </a:r>
          </a:p>
          <a:p>
            <a:r>
              <a:rPr lang="ja-JP" altLang="en-US" sz="1200" dirty="0"/>
              <a:t>先月の活動から現状の共有</a:t>
            </a:r>
            <a:endParaRPr lang="en-US" altLang="ja-JP" sz="1200" dirty="0"/>
          </a:p>
          <a:p>
            <a:r>
              <a:rPr lang="ja-JP" altLang="en-US" sz="1200" dirty="0"/>
              <a:t>カテゴライズする。</a:t>
            </a:r>
            <a:endParaRPr lang="en-US" altLang="ja-JP" sz="1200" dirty="0"/>
          </a:p>
          <a:p>
            <a:r>
              <a:rPr lang="en-US" altLang="ja-JP" sz="1200" dirty="0"/>
              <a:t>(</a:t>
            </a:r>
            <a:r>
              <a:rPr lang="ja-JP" altLang="en-US" sz="1200" dirty="0"/>
              <a:t>ジャムボード）</a:t>
            </a:r>
            <a:endParaRPr lang="en-US" altLang="ja-JP" sz="1200" dirty="0"/>
          </a:p>
          <a:p>
            <a:endParaRPr lang="en-US" altLang="ja-JP" sz="1200" dirty="0"/>
          </a:p>
        </p:txBody>
      </p:sp>
      <p:sp>
        <p:nvSpPr>
          <p:cNvPr id="53" name="テキスト ボックス 52">
            <a:extLst>
              <a:ext uri="{FF2B5EF4-FFF2-40B4-BE49-F238E27FC236}">
                <a16:creationId xmlns:a16="http://schemas.microsoft.com/office/drawing/2014/main" id="{F6947826-B8AD-4AD7-AB3F-AED5BB2DB4C0}"/>
              </a:ext>
            </a:extLst>
          </p:cNvPr>
          <p:cNvSpPr txBox="1"/>
          <p:nvPr/>
        </p:nvSpPr>
        <p:spPr>
          <a:xfrm>
            <a:off x="2359937" y="4676404"/>
            <a:ext cx="3081352" cy="1015663"/>
          </a:xfrm>
          <a:prstGeom prst="rect">
            <a:avLst/>
          </a:prstGeom>
          <a:noFill/>
        </p:spPr>
        <p:txBody>
          <a:bodyPr wrap="square">
            <a:spAutoFit/>
          </a:bodyPr>
          <a:lstStyle/>
          <a:p>
            <a:r>
              <a:rPr lang="en-US" altLang="ja-JP" sz="1200" dirty="0"/>
              <a:t>BO:3</a:t>
            </a:r>
          </a:p>
          <a:p>
            <a:r>
              <a:rPr lang="en-US" altLang="ja-JP" sz="1200" dirty="0"/>
              <a:t>15:25〜15:45</a:t>
            </a:r>
          </a:p>
          <a:p>
            <a:r>
              <a:rPr lang="ja-JP" altLang="en-US" sz="1200" dirty="0"/>
              <a:t>深堀したものを成果と実効性の</a:t>
            </a:r>
            <a:r>
              <a:rPr lang="en-US" altLang="ja-JP" sz="1200" dirty="0"/>
              <a:t>2</a:t>
            </a:r>
            <a:r>
              <a:rPr lang="ja-JP" altLang="en-US" sz="1200" dirty="0"/>
              <a:t>軸から</a:t>
            </a:r>
            <a:endParaRPr lang="en-US" altLang="ja-JP" sz="1200" dirty="0"/>
          </a:p>
          <a:p>
            <a:r>
              <a:rPr lang="ja-JP" altLang="en-US" sz="1200" dirty="0"/>
              <a:t>アクションの優先順位をきめる。</a:t>
            </a:r>
            <a:endParaRPr lang="en-US" altLang="ja-JP" sz="1200" dirty="0"/>
          </a:p>
          <a:p>
            <a:r>
              <a:rPr lang="en-US" altLang="ja-JP" sz="1200" dirty="0"/>
              <a:t>(</a:t>
            </a:r>
            <a:r>
              <a:rPr lang="ja-JP" altLang="en-US" sz="1200" dirty="0"/>
              <a:t>ジャムボード）</a:t>
            </a:r>
            <a:endParaRPr lang="en-US" altLang="ja-JP" sz="1200" dirty="0"/>
          </a:p>
        </p:txBody>
      </p:sp>
      <p:sp>
        <p:nvSpPr>
          <p:cNvPr id="54" name="テキスト ボックス 53">
            <a:extLst>
              <a:ext uri="{FF2B5EF4-FFF2-40B4-BE49-F238E27FC236}">
                <a16:creationId xmlns:a16="http://schemas.microsoft.com/office/drawing/2014/main" id="{993A70E3-ADE4-4C9E-878B-25AE06F35CEF}"/>
              </a:ext>
            </a:extLst>
          </p:cNvPr>
          <p:cNvSpPr txBox="1"/>
          <p:nvPr/>
        </p:nvSpPr>
        <p:spPr>
          <a:xfrm>
            <a:off x="2325754" y="2671666"/>
            <a:ext cx="2330715" cy="1015663"/>
          </a:xfrm>
          <a:prstGeom prst="rect">
            <a:avLst/>
          </a:prstGeom>
          <a:noFill/>
        </p:spPr>
        <p:txBody>
          <a:bodyPr wrap="square">
            <a:spAutoFit/>
          </a:bodyPr>
          <a:lstStyle/>
          <a:p>
            <a:r>
              <a:rPr lang="ja-JP" altLang="en-US" sz="1200" dirty="0"/>
              <a:t>１</a:t>
            </a:r>
            <a:r>
              <a:rPr lang="en-US" altLang="ja-JP" sz="1200" dirty="0"/>
              <a:t>6</a:t>
            </a:r>
            <a:r>
              <a:rPr lang="ja-JP" altLang="en-US" sz="1200" dirty="0"/>
              <a:t>：</a:t>
            </a:r>
            <a:r>
              <a:rPr lang="en-US" altLang="ja-JP" sz="1200" dirty="0"/>
              <a:t>20〜16:40</a:t>
            </a:r>
          </a:p>
          <a:p>
            <a:r>
              <a:rPr lang="ja-JP" altLang="en-US" sz="1200" dirty="0"/>
              <a:t>両チームから出て来た案を踏まえ、営業所所長も交え成果と実効性の二軸から、今月のアクションを決める</a:t>
            </a:r>
            <a:endParaRPr lang="en-US" altLang="ja-JP" sz="1200" dirty="0"/>
          </a:p>
        </p:txBody>
      </p:sp>
      <p:sp>
        <p:nvSpPr>
          <p:cNvPr id="55" name="テキスト ボックス 54">
            <a:extLst>
              <a:ext uri="{FF2B5EF4-FFF2-40B4-BE49-F238E27FC236}">
                <a16:creationId xmlns:a16="http://schemas.microsoft.com/office/drawing/2014/main" id="{19BDBE5F-B72C-4EC5-9760-0B5CC1BFC1D7}"/>
              </a:ext>
            </a:extLst>
          </p:cNvPr>
          <p:cNvSpPr txBox="1"/>
          <p:nvPr/>
        </p:nvSpPr>
        <p:spPr>
          <a:xfrm>
            <a:off x="2888028" y="1870113"/>
            <a:ext cx="2330715" cy="646331"/>
          </a:xfrm>
          <a:prstGeom prst="rect">
            <a:avLst/>
          </a:prstGeom>
          <a:noFill/>
        </p:spPr>
        <p:txBody>
          <a:bodyPr wrap="square">
            <a:spAutoFit/>
          </a:bodyPr>
          <a:lstStyle/>
          <a:p>
            <a:r>
              <a:rPr lang="ja-JP" altLang="en-US" sz="1200" dirty="0"/>
              <a:t>１６：４</a:t>
            </a:r>
            <a:r>
              <a:rPr lang="en-US" altLang="ja-JP" sz="1200" dirty="0"/>
              <a:t>0〜</a:t>
            </a:r>
            <a:r>
              <a:rPr lang="ja-JP" altLang="en-US" sz="1200" dirty="0"/>
              <a:t>１７：００</a:t>
            </a:r>
            <a:endParaRPr lang="en-US" altLang="ja-JP" sz="1200" dirty="0"/>
          </a:p>
          <a:p>
            <a:r>
              <a:rPr lang="ja-JP" altLang="en-US" sz="1200" dirty="0"/>
              <a:t>決めたアクションをいつまで、どこでするか、個人宣言</a:t>
            </a:r>
            <a:endParaRPr lang="en-US" altLang="ja-JP" sz="1200" dirty="0"/>
          </a:p>
        </p:txBody>
      </p:sp>
      <p:sp>
        <p:nvSpPr>
          <p:cNvPr id="56" name="テキスト ボックス 55">
            <a:extLst>
              <a:ext uri="{FF2B5EF4-FFF2-40B4-BE49-F238E27FC236}">
                <a16:creationId xmlns:a16="http://schemas.microsoft.com/office/drawing/2014/main" id="{9E4EB5CE-F484-47C1-8A12-954F6C911010}"/>
              </a:ext>
            </a:extLst>
          </p:cNvPr>
          <p:cNvSpPr txBox="1"/>
          <p:nvPr/>
        </p:nvSpPr>
        <p:spPr>
          <a:xfrm>
            <a:off x="4206932" y="1283227"/>
            <a:ext cx="1490257" cy="461665"/>
          </a:xfrm>
          <a:prstGeom prst="rect">
            <a:avLst/>
          </a:prstGeom>
          <a:noFill/>
        </p:spPr>
        <p:txBody>
          <a:bodyPr wrap="square">
            <a:spAutoFit/>
          </a:bodyPr>
          <a:lstStyle/>
          <a:p>
            <a:r>
              <a:rPr lang="ja-JP" altLang="en-US" sz="1200" dirty="0"/>
              <a:t>１</a:t>
            </a:r>
            <a:r>
              <a:rPr lang="en-US" altLang="ja-JP" sz="1200" dirty="0"/>
              <a:t>7</a:t>
            </a:r>
            <a:r>
              <a:rPr lang="ja-JP" altLang="en-US" sz="1200" dirty="0"/>
              <a:t>：００</a:t>
            </a:r>
            <a:r>
              <a:rPr lang="en-US" altLang="ja-JP" sz="1200" dirty="0"/>
              <a:t>〜</a:t>
            </a:r>
          </a:p>
          <a:p>
            <a:r>
              <a:rPr lang="ja-JP" altLang="en-US" sz="1200" dirty="0"/>
              <a:t>会議終了の挨拶</a:t>
            </a:r>
            <a:endParaRPr lang="en-US" altLang="ja-JP" sz="1200" dirty="0"/>
          </a:p>
        </p:txBody>
      </p:sp>
      <p:sp>
        <p:nvSpPr>
          <p:cNvPr id="57" name="テキスト ボックス 56">
            <a:extLst>
              <a:ext uri="{FF2B5EF4-FFF2-40B4-BE49-F238E27FC236}">
                <a16:creationId xmlns:a16="http://schemas.microsoft.com/office/drawing/2014/main" id="{4DE81727-265E-48EC-9A96-D61AD3A9383A}"/>
              </a:ext>
            </a:extLst>
          </p:cNvPr>
          <p:cNvSpPr txBox="1"/>
          <p:nvPr/>
        </p:nvSpPr>
        <p:spPr>
          <a:xfrm>
            <a:off x="4093876" y="6276431"/>
            <a:ext cx="1725243" cy="461665"/>
          </a:xfrm>
          <a:prstGeom prst="rect">
            <a:avLst/>
          </a:prstGeom>
          <a:noFill/>
        </p:spPr>
        <p:txBody>
          <a:bodyPr wrap="square">
            <a:spAutoFit/>
          </a:bodyPr>
          <a:lstStyle/>
          <a:p>
            <a:r>
              <a:rPr lang="ja-JP" altLang="en-US" sz="1200" dirty="0"/>
              <a:t>１５：</a:t>
            </a:r>
            <a:r>
              <a:rPr lang="en-US" altLang="ja-JP" sz="1200" dirty="0"/>
              <a:t>20〜</a:t>
            </a:r>
            <a:r>
              <a:rPr lang="ja-JP" altLang="en-US" sz="1200" dirty="0"/>
              <a:t>１５：</a:t>
            </a:r>
            <a:r>
              <a:rPr lang="en-US" altLang="ja-JP" sz="1200" dirty="0"/>
              <a:t>30</a:t>
            </a:r>
          </a:p>
          <a:p>
            <a:r>
              <a:rPr lang="ja-JP" altLang="en-US" sz="1200" dirty="0"/>
              <a:t>休憩</a:t>
            </a:r>
            <a:endParaRPr lang="en-US" altLang="ja-JP" sz="1200" dirty="0"/>
          </a:p>
        </p:txBody>
      </p:sp>
      <p:sp>
        <p:nvSpPr>
          <p:cNvPr id="58" name="テキスト ボックス 57">
            <a:extLst>
              <a:ext uri="{FF2B5EF4-FFF2-40B4-BE49-F238E27FC236}">
                <a16:creationId xmlns:a16="http://schemas.microsoft.com/office/drawing/2014/main" id="{27CBC802-B2F9-4A8E-92AE-9BD641F00B48}"/>
              </a:ext>
            </a:extLst>
          </p:cNvPr>
          <p:cNvSpPr txBox="1"/>
          <p:nvPr/>
        </p:nvSpPr>
        <p:spPr>
          <a:xfrm>
            <a:off x="6951912" y="4353239"/>
            <a:ext cx="1156112" cy="646331"/>
          </a:xfrm>
          <a:prstGeom prst="rect">
            <a:avLst/>
          </a:prstGeom>
          <a:noFill/>
        </p:spPr>
        <p:txBody>
          <a:bodyPr wrap="square">
            <a:spAutoFit/>
          </a:bodyPr>
          <a:lstStyle/>
          <a:p>
            <a:r>
              <a:rPr lang="ja-JP" altLang="en-US" sz="1200" dirty="0"/>
              <a:t>ブレイクアウトルーム　</a:t>
            </a:r>
            <a:endParaRPr lang="en-US" altLang="ja-JP" sz="1200" dirty="0"/>
          </a:p>
          <a:p>
            <a:r>
              <a:rPr lang="en-US" altLang="ja-JP" sz="1200" dirty="0"/>
              <a:t>4</a:t>
            </a:r>
            <a:r>
              <a:rPr lang="ja-JP" altLang="en-US" sz="1200" dirty="0"/>
              <a:t>名部屋</a:t>
            </a:r>
            <a:r>
              <a:rPr lang="en-US" altLang="ja-JP" sz="1200" dirty="0"/>
              <a:t>×</a:t>
            </a:r>
            <a:r>
              <a:rPr lang="ja-JP" altLang="en-US" sz="1200" dirty="0"/>
              <a:t>２</a:t>
            </a:r>
            <a:endParaRPr lang="en-US" altLang="ja-JP" sz="1200" dirty="0"/>
          </a:p>
        </p:txBody>
      </p:sp>
      <p:sp>
        <p:nvSpPr>
          <p:cNvPr id="59" name="テキスト ボックス 58">
            <a:extLst>
              <a:ext uri="{FF2B5EF4-FFF2-40B4-BE49-F238E27FC236}">
                <a16:creationId xmlns:a16="http://schemas.microsoft.com/office/drawing/2014/main" id="{0E02BCE7-8A2D-4965-BD90-54DB634BBA10}"/>
              </a:ext>
            </a:extLst>
          </p:cNvPr>
          <p:cNvSpPr txBox="1"/>
          <p:nvPr/>
        </p:nvSpPr>
        <p:spPr>
          <a:xfrm>
            <a:off x="6325431" y="5793853"/>
            <a:ext cx="2714746" cy="1200329"/>
          </a:xfrm>
          <a:prstGeom prst="rect">
            <a:avLst/>
          </a:prstGeom>
          <a:noFill/>
        </p:spPr>
        <p:txBody>
          <a:bodyPr wrap="square">
            <a:spAutoFit/>
          </a:bodyPr>
          <a:lstStyle/>
          <a:p>
            <a:r>
              <a:rPr lang="en-US" altLang="ja-JP" sz="1200" dirty="0"/>
              <a:t>BO:2</a:t>
            </a:r>
          </a:p>
          <a:p>
            <a:r>
              <a:rPr lang="en-US" altLang="ja-JP" sz="1200" dirty="0"/>
              <a:t>14:45〜15:10</a:t>
            </a:r>
          </a:p>
          <a:p>
            <a:r>
              <a:rPr lang="ja-JP" altLang="en-US" sz="1200" dirty="0"/>
              <a:t>各チームで深堀りし、整理する。</a:t>
            </a:r>
            <a:endParaRPr lang="en-US" altLang="ja-JP" sz="1200" dirty="0"/>
          </a:p>
          <a:p>
            <a:r>
              <a:rPr lang="en-US" altLang="ja-JP" sz="1200" dirty="0"/>
              <a:t>(</a:t>
            </a:r>
            <a:r>
              <a:rPr lang="ja-JP" altLang="en-US" sz="1200" dirty="0"/>
              <a:t>ジャムボード）</a:t>
            </a:r>
            <a:endParaRPr lang="en-US" altLang="ja-JP" sz="1200" dirty="0"/>
          </a:p>
          <a:p>
            <a:endParaRPr lang="en-US" altLang="ja-JP" sz="1200" dirty="0"/>
          </a:p>
          <a:p>
            <a:endParaRPr lang="en-US" altLang="ja-JP" sz="1200" dirty="0"/>
          </a:p>
        </p:txBody>
      </p:sp>
      <p:sp>
        <p:nvSpPr>
          <p:cNvPr id="60" name="テキスト ボックス 59">
            <a:extLst>
              <a:ext uri="{FF2B5EF4-FFF2-40B4-BE49-F238E27FC236}">
                <a16:creationId xmlns:a16="http://schemas.microsoft.com/office/drawing/2014/main" id="{0EFF3067-DEE0-42DA-A678-62FA8D4A686C}"/>
              </a:ext>
            </a:extLst>
          </p:cNvPr>
          <p:cNvSpPr txBox="1"/>
          <p:nvPr/>
        </p:nvSpPr>
        <p:spPr>
          <a:xfrm>
            <a:off x="5441174" y="5192799"/>
            <a:ext cx="2714746" cy="646331"/>
          </a:xfrm>
          <a:prstGeom prst="rect">
            <a:avLst/>
          </a:prstGeom>
          <a:noFill/>
        </p:spPr>
        <p:txBody>
          <a:bodyPr wrap="square">
            <a:spAutoFit/>
          </a:bodyPr>
          <a:lstStyle/>
          <a:p>
            <a:r>
              <a:rPr lang="en-US" altLang="ja-JP" sz="1200" dirty="0"/>
              <a:t>1</a:t>
            </a:r>
            <a:r>
              <a:rPr lang="ja-JP" altLang="en-US" sz="1200" dirty="0"/>
              <a:t>５</a:t>
            </a:r>
            <a:r>
              <a:rPr lang="en-US" altLang="ja-JP" sz="1200" dirty="0"/>
              <a:t>:10〜15:20(</a:t>
            </a:r>
            <a:r>
              <a:rPr lang="ja-JP" altLang="en-US" sz="1200" dirty="0"/>
              <a:t>大部屋）</a:t>
            </a:r>
            <a:endParaRPr lang="en-US" altLang="ja-JP" sz="1200" dirty="0"/>
          </a:p>
          <a:p>
            <a:r>
              <a:rPr lang="ja-JP" altLang="en-US" sz="1200" dirty="0"/>
              <a:t>各チームの内容を共有する。</a:t>
            </a:r>
            <a:endParaRPr lang="en-US" altLang="ja-JP" sz="1200" dirty="0"/>
          </a:p>
          <a:p>
            <a:endParaRPr lang="en-US" altLang="ja-JP" sz="1200" dirty="0"/>
          </a:p>
        </p:txBody>
      </p:sp>
      <p:sp>
        <p:nvSpPr>
          <p:cNvPr id="61" name="テキスト ボックス 60">
            <a:extLst>
              <a:ext uri="{FF2B5EF4-FFF2-40B4-BE49-F238E27FC236}">
                <a16:creationId xmlns:a16="http://schemas.microsoft.com/office/drawing/2014/main" id="{6641DADC-249B-4FF8-AC88-87E534EE73D7}"/>
              </a:ext>
            </a:extLst>
          </p:cNvPr>
          <p:cNvSpPr txBox="1"/>
          <p:nvPr/>
        </p:nvSpPr>
        <p:spPr>
          <a:xfrm>
            <a:off x="7790716" y="4971051"/>
            <a:ext cx="3117061" cy="461665"/>
          </a:xfrm>
          <a:prstGeom prst="rect">
            <a:avLst/>
          </a:prstGeom>
          <a:noFill/>
        </p:spPr>
        <p:txBody>
          <a:bodyPr wrap="square">
            <a:spAutoFit/>
          </a:bodyPr>
          <a:lstStyle/>
          <a:p>
            <a:r>
              <a:rPr lang="en-US" altLang="ja-JP" sz="1200" dirty="0"/>
              <a:t>14:40〜14:45(</a:t>
            </a:r>
            <a:r>
              <a:rPr lang="ja-JP" altLang="en-US" sz="1200" dirty="0"/>
              <a:t>大部屋）で</a:t>
            </a:r>
            <a:endParaRPr lang="en-US" altLang="ja-JP" sz="1200" dirty="0"/>
          </a:p>
          <a:p>
            <a:r>
              <a:rPr lang="ja-JP" altLang="en-US" sz="1200" dirty="0"/>
              <a:t>共有した現状の深堀り方法のインスト</a:t>
            </a:r>
            <a:endParaRPr lang="en-US" altLang="ja-JP" sz="1200" dirty="0"/>
          </a:p>
        </p:txBody>
      </p:sp>
      <p:sp>
        <p:nvSpPr>
          <p:cNvPr id="62" name="テキスト ボックス 61">
            <a:extLst>
              <a:ext uri="{FF2B5EF4-FFF2-40B4-BE49-F238E27FC236}">
                <a16:creationId xmlns:a16="http://schemas.microsoft.com/office/drawing/2014/main" id="{C6DFC393-17A3-489B-909F-17E2EE66E780}"/>
              </a:ext>
            </a:extLst>
          </p:cNvPr>
          <p:cNvSpPr txBox="1"/>
          <p:nvPr/>
        </p:nvSpPr>
        <p:spPr>
          <a:xfrm>
            <a:off x="2713838" y="5778538"/>
            <a:ext cx="3436618" cy="461665"/>
          </a:xfrm>
          <a:prstGeom prst="rect">
            <a:avLst/>
          </a:prstGeom>
          <a:noFill/>
        </p:spPr>
        <p:txBody>
          <a:bodyPr wrap="square">
            <a:spAutoFit/>
          </a:bodyPr>
          <a:lstStyle/>
          <a:p>
            <a:r>
              <a:rPr lang="en-US" altLang="ja-JP" sz="1200" dirty="0"/>
              <a:t>15:20〜15:25(</a:t>
            </a:r>
            <a:r>
              <a:rPr lang="ja-JP" altLang="en-US" sz="1200" dirty="0"/>
              <a:t>大部屋）で</a:t>
            </a:r>
            <a:endParaRPr lang="en-US" altLang="ja-JP" sz="1200" dirty="0"/>
          </a:p>
          <a:p>
            <a:r>
              <a:rPr lang="ja-JP" altLang="en-US" sz="1200" dirty="0"/>
              <a:t>深堀したものからのアクション決めのインスト</a:t>
            </a:r>
            <a:endParaRPr lang="en-US" altLang="ja-JP" sz="1200" dirty="0"/>
          </a:p>
        </p:txBody>
      </p:sp>
      <p:sp>
        <p:nvSpPr>
          <p:cNvPr id="63" name="テキスト ボックス 62">
            <a:extLst>
              <a:ext uri="{FF2B5EF4-FFF2-40B4-BE49-F238E27FC236}">
                <a16:creationId xmlns:a16="http://schemas.microsoft.com/office/drawing/2014/main" id="{946DA221-8ABD-4819-9B31-0FD129B1D825}"/>
              </a:ext>
            </a:extLst>
          </p:cNvPr>
          <p:cNvSpPr txBox="1"/>
          <p:nvPr/>
        </p:nvSpPr>
        <p:spPr>
          <a:xfrm>
            <a:off x="2002248" y="4044012"/>
            <a:ext cx="2714746" cy="830997"/>
          </a:xfrm>
          <a:prstGeom prst="rect">
            <a:avLst/>
          </a:prstGeom>
          <a:noFill/>
        </p:spPr>
        <p:txBody>
          <a:bodyPr wrap="square">
            <a:spAutoFit/>
          </a:bodyPr>
          <a:lstStyle/>
          <a:p>
            <a:r>
              <a:rPr lang="en-US" altLang="ja-JP" sz="1200" dirty="0"/>
              <a:t>1</a:t>
            </a:r>
            <a:r>
              <a:rPr lang="ja-JP" altLang="en-US" sz="1200" dirty="0"/>
              <a:t>５</a:t>
            </a:r>
            <a:r>
              <a:rPr lang="en-US" altLang="ja-JP" sz="1200" dirty="0"/>
              <a:t>:50〜16:10(</a:t>
            </a:r>
            <a:r>
              <a:rPr lang="ja-JP" altLang="en-US" sz="1200" dirty="0"/>
              <a:t>大部屋）</a:t>
            </a:r>
            <a:endParaRPr lang="en-US" altLang="ja-JP" sz="1200" dirty="0"/>
          </a:p>
          <a:p>
            <a:r>
              <a:rPr lang="ja-JP" altLang="en-US" sz="1200" dirty="0"/>
              <a:t>アクションとその優先順位と理由を全体に共有する。</a:t>
            </a:r>
            <a:endParaRPr lang="en-US" altLang="ja-JP" sz="1200" dirty="0"/>
          </a:p>
          <a:p>
            <a:endParaRPr lang="en-US" altLang="ja-JP" sz="1200" dirty="0"/>
          </a:p>
        </p:txBody>
      </p:sp>
      <p:sp>
        <p:nvSpPr>
          <p:cNvPr id="64" name="テキスト ボックス 63">
            <a:extLst>
              <a:ext uri="{FF2B5EF4-FFF2-40B4-BE49-F238E27FC236}">
                <a16:creationId xmlns:a16="http://schemas.microsoft.com/office/drawing/2014/main" id="{E83035B9-5B5C-4DAF-BCD8-64DFB40F75F3}"/>
              </a:ext>
            </a:extLst>
          </p:cNvPr>
          <p:cNvSpPr txBox="1"/>
          <p:nvPr/>
        </p:nvSpPr>
        <p:spPr>
          <a:xfrm>
            <a:off x="662188" y="3748123"/>
            <a:ext cx="1725243" cy="461665"/>
          </a:xfrm>
          <a:prstGeom prst="rect">
            <a:avLst/>
          </a:prstGeom>
          <a:noFill/>
        </p:spPr>
        <p:txBody>
          <a:bodyPr wrap="square">
            <a:spAutoFit/>
          </a:bodyPr>
          <a:lstStyle/>
          <a:p>
            <a:r>
              <a:rPr lang="ja-JP" altLang="en-US" sz="1200" dirty="0"/>
              <a:t>１</a:t>
            </a:r>
            <a:r>
              <a:rPr lang="en-US" altLang="ja-JP" sz="1200" dirty="0"/>
              <a:t>6</a:t>
            </a:r>
            <a:r>
              <a:rPr lang="ja-JP" altLang="en-US" sz="1200" dirty="0"/>
              <a:t>：</a:t>
            </a:r>
            <a:r>
              <a:rPr lang="en-US" altLang="ja-JP" sz="1200" dirty="0"/>
              <a:t>10〜16</a:t>
            </a:r>
            <a:r>
              <a:rPr lang="ja-JP" altLang="en-US" sz="1200" dirty="0"/>
              <a:t>：</a:t>
            </a:r>
            <a:r>
              <a:rPr lang="en-US" altLang="ja-JP" sz="1200" dirty="0"/>
              <a:t>20</a:t>
            </a:r>
          </a:p>
          <a:p>
            <a:r>
              <a:rPr lang="ja-JP" altLang="en-US" sz="1200" dirty="0"/>
              <a:t>休憩</a:t>
            </a:r>
            <a:endParaRPr lang="en-US" altLang="ja-JP" sz="1200" dirty="0"/>
          </a:p>
        </p:txBody>
      </p:sp>
      <p:sp>
        <p:nvSpPr>
          <p:cNvPr id="65" name="テキスト ボックス 64">
            <a:extLst>
              <a:ext uri="{FF2B5EF4-FFF2-40B4-BE49-F238E27FC236}">
                <a16:creationId xmlns:a16="http://schemas.microsoft.com/office/drawing/2014/main" id="{12279CE8-4CD5-42E7-B7A4-D6CF7FDDB9C6}"/>
              </a:ext>
            </a:extLst>
          </p:cNvPr>
          <p:cNvSpPr txBox="1"/>
          <p:nvPr/>
        </p:nvSpPr>
        <p:spPr>
          <a:xfrm>
            <a:off x="10109206" y="1567429"/>
            <a:ext cx="2030712" cy="2308324"/>
          </a:xfrm>
          <a:prstGeom prst="rect">
            <a:avLst/>
          </a:prstGeom>
          <a:noFill/>
        </p:spPr>
        <p:txBody>
          <a:bodyPr wrap="square">
            <a:spAutoFit/>
          </a:bodyPr>
          <a:lstStyle/>
          <a:p>
            <a:r>
              <a:rPr lang="en-US" altLang="ja-JP" sz="1200" dirty="0"/>
              <a:t>A</a:t>
            </a:r>
            <a:r>
              <a:rPr lang="ja-JP" altLang="en-US" sz="1200" dirty="0"/>
              <a:t>製薬株式会社</a:t>
            </a:r>
            <a:endParaRPr lang="en-US" altLang="ja-JP" sz="1200" dirty="0"/>
          </a:p>
          <a:p>
            <a:r>
              <a:rPr lang="ja-JP" altLang="en-US" sz="1200" dirty="0"/>
              <a:t>ロール</a:t>
            </a:r>
            <a:endParaRPr lang="en-US" altLang="ja-JP" sz="1200" dirty="0"/>
          </a:p>
          <a:p>
            <a:endParaRPr lang="en-US" altLang="ja-JP" sz="1200" dirty="0"/>
          </a:p>
          <a:p>
            <a:r>
              <a:rPr lang="ja-JP" altLang="en-US" sz="1200" dirty="0"/>
              <a:t>営業メンバー</a:t>
            </a:r>
            <a:endParaRPr lang="en-US" altLang="ja-JP" sz="1200" dirty="0"/>
          </a:p>
          <a:p>
            <a:r>
              <a:rPr lang="en-US" altLang="ja-JP" sz="1200" dirty="0"/>
              <a:t>20</a:t>
            </a:r>
            <a:r>
              <a:rPr lang="ja-JP" altLang="en-US" sz="1200" dirty="0"/>
              <a:t>代</a:t>
            </a:r>
            <a:r>
              <a:rPr lang="en-US" altLang="ja-JP" sz="1200" dirty="0"/>
              <a:t>1</a:t>
            </a:r>
            <a:r>
              <a:rPr lang="ja-JP" altLang="en-US" sz="1200" dirty="0"/>
              <a:t>名</a:t>
            </a:r>
            <a:endParaRPr lang="en-US" altLang="ja-JP" sz="1200" dirty="0"/>
          </a:p>
          <a:p>
            <a:r>
              <a:rPr lang="en-US" altLang="ja-JP" sz="1200" dirty="0"/>
              <a:t>30</a:t>
            </a:r>
            <a:r>
              <a:rPr lang="ja-JP" altLang="en-US" sz="1200" dirty="0"/>
              <a:t>代</a:t>
            </a:r>
            <a:r>
              <a:rPr lang="en-US" altLang="ja-JP" sz="1200" dirty="0"/>
              <a:t>3</a:t>
            </a:r>
            <a:r>
              <a:rPr lang="ja-JP" altLang="en-US" sz="1200" dirty="0"/>
              <a:t>名</a:t>
            </a:r>
            <a:endParaRPr lang="en-US" altLang="ja-JP" sz="1200" dirty="0"/>
          </a:p>
          <a:p>
            <a:r>
              <a:rPr lang="en-US" altLang="ja-JP" sz="1200" dirty="0"/>
              <a:t>40</a:t>
            </a:r>
            <a:r>
              <a:rPr lang="ja-JP" altLang="en-US" sz="1200" dirty="0"/>
              <a:t>代</a:t>
            </a:r>
            <a:r>
              <a:rPr lang="en-US" altLang="ja-JP" sz="1200" dirty="0"/>
              <a:t>3</a:t>
            </a:r>
            <a:r>
              <a:rPr lang="ja-JP" altLang="en-US" sz="1200" dirty="0"/>
              <a:t>名</a:t>
            </a:r>
            <a:endParaRPr lang="en-US" altLang="ja-JP" sz="1200" dirty="0"/>
          </a:p>
          <a:p>
            <a:r>
              <a:rPr lang="en-US" altLang="ja-JP" sz="1200" dirty="0"/>
              <a:t>50</a:t>
            </a:r>
            <a:r>
              <a:rPr lang="ja-JP" altLang="en-US" sz="1200" dirty="0"/>
              <a:t>代１名</a:t>
            </a:r>
            <a:endParaRPr lang="en-US" altLang="ja-JP" sz="1200" dirty="0"/>
          </a:p>
          <a:p>
            <a:endParaRPr lang="en-US" altLang="ja-JP" sz="1200" dirty="0"/>
          </a:p>
          <a:p>
            <a:r>
              <a:rPr lang="en-US" altLang="ja-JP" sz="1200" dirty="0"/>
              <a:t>40</a:t>
            </a:r>
            <a:r>
              <a:rPr lang="ja-JP" altLang="en-US" sz="1200" dirty="0"/>
              <a:t>代営業所長　</a:t>
            </a:r>
            <a:r>
              <a:rPr lang="en-US" altLang="ja-JP" sz="1200" dirty="0"/>
              <a:t>1</a:t>
            </a:r>
            <a:r>
              <a:rPr lang="ja-JP" altLang="en-US" sz="1200" dirty="0"/>
              <a:t>名</a:t>
            </a:r>
            <a:endParaRPr lang="en-US" altLang="ja-JP" sz="1200" dirty="0"/>
          </a:p>
          <a:p>
            <a:r>
              <a:rPr lang="ja-JP" altLang="en-US" sz="1200" dirty="0"/>
              <a:t>（ブレイクアウトに入らない）</a:t>
            </a:r>
            <a:endParaRPr lang="en-US" altLang="ja-JP" sz="1200" dirty="0"/>
          </a:p>
        </p:txBody>
      </p:sp>
      <p:sp>
        <p:nvSpPr>
          <p:cNvPr id="66" name="テキスト ボックス 65">
            <a:extLst>
              <a:ext uri="{FF2B5EF4-FFF2-40B4-BE49-F238E27FC236}">
                <a16:creationId xmlns:a16="http://schemas.microsoft.com/office/drawing/2014/main" id="{CFBAE560-FFED-4949-B474-F5282587D943}"/>
              </a:ext>
            </a:extLst>
          </p:cNvPr>
          <p:cNvSpPr txBox="1"/>
          <p:nvPr/>
        </p:nvSpPr>
        <p:spPr>
          <a:xfrm>
            <a:off x="9101671" y="748276"/>
            <a:ext cx="2728578" cy="276999"/>
          </a:xfrm>
          <a:prstGeom prst="rect">
            <a:avLst/>
          </a:prstGeom>
          <a:noFill/>
        </p:spPr>
        <p:txBody>
          <a:bodyPr wrap="square">
            <a:spAutoFit/>
          </a:bodyPr>
          <a:lstStyle/>
          <a:p>
            <a:r>
              <a:rPr lang="en-US" altLang="ja-JP" sz="1200" dirty="0"/>
              <a:t>※BO</a:t>
            </a:r>
            <a:r>
              <a:rPr lang="ja-JP" altLang="en-US" sz="1200" dirty="0"/>
              <a:t>：ブレイクアウトルーム</a:t>
            </a:r>
          </a:p>
        </p:txBody>
      </p:sp>
      <p:sp>
        <p:nvSpPr>
          <p:cNvPr id="2" name="正方形/長方形 1">
            <a:extLst>
              <a:ext uri="{FF2B5EF4-FFF2-40B4-BE49-F238E27FC236}">
                <a16:creationId xmlns:a16="http://schemas.microsoft.com/office/drawing/2014/main" id="{0B3D63E1-C3F4-4CA8-9423-DACFF13F8665}"/>
              </a:ext>
            </a:extLst>
          </p:cNvPr>
          <p:cNvSpPr/>
          <p:nvPr/>
        </p:nvSpPr>
        <p:spPr>
          <a:xfrm>
            <a:off x="455921" y="1077143"/>
            <a:ext cx="2557065"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１，企業のケース</a:t>
            </a:r>
          </a:p>
        </p:txBody>
      </p:sp>
    </p:spTree>
    <p:extLst>
      <p:ext uri="{BB962C8B-B14F-4D97-AF65-F5344CB8AC3E}">
        <p14:creationId xmlns:p14="http://schemas.microsoft.com/office/powerpoint/2010/main" val="1519191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図形グループ 12"/>
          <p:cNvGrpSpPr/>
          <p:nvPr/>
        </p:nvGrpSpPr>
        <p:grpSpPr>
          <a:xfrm>
            <a:off x="2207816" y="1000560"/>
            <a:ext cx="8059256" cy="5516549"/>
            <a:chOff x="1744768" y="859455"/>
            <a:chExt cx="5516549" cy="5516549"/>
          </a:xfrm>
        </p:grpSpPr>
        <p:sp>
          <p:nvSpPr>
            <p:cNvPr id="6" name="円/楕円 5"/>
            <p:cNvSpPr/>
            <p:nvPr/>
          </p:nvSpPr>
          <p:spPr>
            <a:xfrm>
              <a:off x="1744768" y="859455"/>
              <a:ext cx="5516549" cy="5516549"/>
            </a:xfrm>
            <a:prstGeom prst="ellipse">
              <a:avLst/>
            </a:prstGeom>
            <a:noFill/>
            <a:ln w="1270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cxnSp>
          <p:nvCxnSpPr>
            <p:cNvPr id="9" name="直線コネクタ 8"/>
            <p:cNvCxnSpPr>
              <a:stCxn id="6" idx="0"/>
              <a:endCxn id="6" idx="4"/>
            </p:cNvCxnSpPr>
            <p:nvPr/>
          </p:nvCxnSpPr>
          <p:spPr>
            <a:xfrm>
              <a:off x="4503043" y="859455"/>
              <a:ext cx="0" cy="5516549"/>
            </a:xfrm>
            <a:prstGeom prst="line">
              <a:avLst/>
            </a:prstGeom>
            <a:ln>
              <a:solidFill>
                <a:srgbClr val="000090"/>
              </a:solidFill>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a:stCxn id="6" idx="2"/>
              <a:endCxn id="6" idx="6"/>
            </p:cNvCxnSpPr>
            <p:nvPr/>
          </p:nvCxnSpPr>
          <p:spPr>
            <a:xfrm>
              <a:off x="1744768" y="3617730"/>
              <a:ext cx="5516549" cy="0"/>
            </a:xfrm>
            <a:prstGeom prst="line">
              <a:avLst/>
            </a:prstGeom>
            <a:ln>
              <a:solidFill>
                <a:srgbClr val="000090"/>
              </a:solidFill>
            </a:ln>
          </p:spPr>
          <p:style>
            <a:lnRef idx="2">
              <a:schemeClr val="accent1"/>
            </a:lnRef>
            <a:fillRef idx="0">
              <a:schemeClr val="accent1"/>
            </a:fillRef>
            <a:effectRef idx="1">
              <a:schemeClr val="accent1"/>
            </a:effectRef>
            <a:fontRef idx="minor">
              <a:schemeClr val="tx1"/>
            </a:fontRef>
          </p:style>
        </p:cxnSp>
        <p:sp>
          <p:nvSpPr>
            <p:cNvPr id="7" name="円/楕円 6"/>
            <p:cNvSpPr/>
            <p:nvPr/>
          </p:nvSpPr>
          <p:spPr>
            <a:xfrm>
              <a:off x="3654767" y="2793799"/>
              <a:ext cx="1695001" cy="1695001"/>
            </a:xfrm>
            <a:prstGeom prst="ellipse">
              <a:avLst/>
            </a:prstGeom>
            <a:solidFill>
              <a:schemeClr val="bg1"/>
            </a:solidFill>
            <a:ln w="1270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t> </a:t>
              </a:r>
            </a:p>
          </p:txBody>
        </p:sp>
        <p:sp>
          <p:nvSpPr>
            <p:cNvPr id="12" name="円/楕円 11"/>
            <p:cNvSpPr/>
            <p:nvPr/>
          </p:nvSpPr>
          <p:spPr>
            <a:xfrm>
              <a:off x="3161539" y="2278347"/>
              <a:ext cx="2709758" cy="2709758"/>
            </a:xfrm>
            <a:prstGeom prst="ellipse">
              <a:avLst/>
            </a:prstGeom>
            <a:noFill/>
            <a:ln w="1270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t> </a:t>
              </a:r>
            </a:p>
          </p:txBody>
        </p:sp>
      </p:grpSp>
      <p:sp>
        <p:nvSpPr>
          <p:cNvPr id="8" name="正方形/長方形 7"/>
          <p:cNvSpPr/>
          <p:nvPr/>
        </p:nvSpPr>
        <p:spPr>
          <a:xfrm>
            <a:off x="2267041" y="32877"/>
            <a:ext cx="6501610" cy="769780"/>
          </a:xfrm>
          <a:prstGeom prst="rect">
            <a:avLst/>
          </a:prstGeom>
          <a:noFill/>
          <a:ln>
            <a:solidFill>
              <a:srgbClr val="4F81B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14" name="テキスト ボックス 13"/>
          <p:cNvSpPr txBox="1"/>
          <p:nvPr/>
        </p:nvSpPr>
        <p:spPr>
          <a:xfrm>
            <a:off x="2396865" y="94876"/>
            <a:ext cx="6461125" cy="646331"/>
          </a:xfrm>
          <a:prstGeom prst="rect">
            <a:avLst/>
          </a:prstGeom>
          <a:noFill/>
        </p:spPr>
        <p:txBody>
          <a:bodyPr wrap="square" rtlCol="0">
            <a:spAutoFit/>
          </a:bodyPr>
          <a:lstStyle/>
          <a:p>
            <a:r>
              <a:rPr lang="ja-JP" altLang="en-US"/>
              <a:t>タイトル：</a:t>
            </a:r>
            <a:r>
              <a:rPr lang="en-US" altLang="ja-JP" dirty="0"/>
              <a:t>A</a:t>
            </a:r>
            <a:r>
              <a:rPr lang="ja-JP" altLang="en-US"/>
              <a:t>市教育委員会　校長・副校長会</a:t>
            </a:r>
            <a:endParaRPr lang="en-US" altLang="ja-JP" dirty="0"/>
          </a:p>
          <a:p>
            <a:r>
              <a:rPr lang="ja-JP" altLang="en-US"/>
              <a:t>　　　　　　　　令和３年度　</a:t>
            </a:r>
            <a:r>
              <a:rPr lang="en-US" altLang="ja-JP" dirty="0"/>
              <a:t>GIGA</a:t>
            </a:r>
            <a:r>
              <a:rPr lang="ja-JP" altLang="en-US"/>
              <a:t>スクール促進会議</a:t>
            </a:r>
            <a:endParaRPr lang="ja-JP" altLang="en-US" dirty="0"/>
          </a:p>
        </p:txBody>
      </p:sp>
      <p:sp>
        <p:nvSpPr>
          <p:cNvPr id="15" name="テキスト ボックス 14"/>
          <p:cNvSpPr txBox="1"/>
          <p:nvPr/>
        </p:nvSpPr>
        <p:spPr>
          <a:xfrm>
            <a:off x="8898475" y="13460"/>
            <a:ext cx="3160997" cy="1015663"/>
          </a:xfrm>
          <a:prstGeom prst="rect">
            <a:avLst/>
          </a:prstGeom>
          <a:noFill/>
          <a:ln>
            <a:solidFill>
              <a:srgbClr val="4F81BD"/>
            </a:solidFill>
          </a:ln>
        </p:spPr>
        <p:txBody>
          <a:bodyPr wrap="square" rtlCol="0">
            <a:spAutoFit/>
          </a:bodyPr>
          <a:lstStyle/>
          <a:p>
            <a:r>
              <a:rPr lang="ja-JP" altLang="en-US" sz="1200"/>
              <a:t>主催　</a:t>
            </a:r>
            <a:r>
              <a:rPr lang="en-US" altLang="ja-JP" sz="1200" dirty="0"/>
              <a:t>A</a:t>
            </a:r>
            <a:r>
              <a:rPr lang="ja-JP" altLang="en-US" sz="1200"/>
              <a:t>市教育委員会</a:t>
            </a:r>
            <a:endParaRPr lang="en-US" altLang="ja-JP" sz="1200" dirty="0"/>
          </a:p>
          <a:p>
            <a:r>
              <a:rPr lang="ja-JP" altLang="en-US" sz="1200"/>
              <a:t>参加者：</a:t>
            </a:r>
            <a:r>
              <a:rPr lang="en-US" altLang="ja-JP" sz="1200" dirty="0"/>
              <a:t>A</a:t>
            </a:r>
            <a:r>
              <a:rPr lang="ja-JP" altLang="en-US" sz="1200"/>
              <a:t>市内　４中学校区校長、副校長</a:t>
            </a:r>
            <a:endParaRPr lang="en-US" altLang="ja-JP" sz="1200" dirty="0"/>
          </a:p>
          <a:p>
            <a:r>
              <a:rPr lang="ja-JP" altLang="en-US" sz="1200"/>
              <a:t>　（小学校９校　中学校４校）</a:t>
            </a:r>
            <a:endParaRPr lang="en-US" altLang="ja-JP" sz="1200" dirty="0"/>
          </a:p>
          <a:p>
            <a:r>
              <a:rPr lang="en-US" altLang="ja-JP" sz="1200" dirty="0"/>
              <a:t>2021</a:t>
            </a:r>
            <a:r>
              <a:rPr lang="ja-JP" altLang="en-US" sz="1200"/>
              <a:t>年</a:t>
            </a:r>
            <a:r>
              <a:rPr lang="en-US" altLang="ja-JP" sz="1200" dirty="0"/>
              <a:t>5</a:t>
            </a:r>
            <a:r>
              <a:rPr lang="ja-JP" altLang="en-US" sz="1200"/>
              <a:t>月</a:t>
            </a:r>
            <a:r>
              <a:rPr lang="en-US" altLang="ja-JP" sz="1200" dirty="0"/>
              <a:t>20</a:t>
            </a:r>
            <a:r>
              <a:rPr lang="ja-JP" altLang="en-US" sz="1200"/>
              <a:t>日（木）</a:t>
            </a:r>
            <a:r>
              <a:rPr lang="en-US" altLang="ja-JP" sz="1200" dirty="0"/>
              <a:t> 14:00〜15:30</a:t>
            </a:r>
            <a:r>
              <a:rPr lang="ja-JP" altLang="en-US" sz="1200"/>
              <a:t> </a:t>
            </a:r>
            <a:r>
              <a:rPr lang="en-US" altLang="ja-JP" sz="1200" dirty="0"/>
              <a:t>online</a:t>
            </a:r>
          </a:p>
          <a:p>
            <a:r>
              <a:rPr lang="ja-JP" altLang="en-US" sz="1200"/>
              <a:t>終了後、自由参加の茶話会（情報交換会）</a:t>
            </a:r>
            <a:endParaRPr lang="en-US" altLang="ja-JP" sz="1200" dirty="0"/>
          </a:p>
        </p:txBody>
      </p:sp>
      <p:sp>
        <p:nvSpPr>
          <p:cNvPr id="16" name="テキスト ボックス 15"/>
          <p:cNvSpPr txBox="1"/>
          <p:nvPr/>
        </p:nvSpPr>
        <p:spPr>
          <a:xfrm>
            <a:off x="325907" y="27416"/>
            <a:ext cx="1794920" cy="584775"/>
          </a:xfrm>
          <a:prstGeom prst="rect">
            <a:avLst/>
          </a:prstGeom>
          <a:noFill/>
          <a:ln>
            <a:solidFill>
              <a:srgbClr val="3366FF"/>
            </a:solidFill>
          </a:ln>
        </p:spPr>
        <p:txBody>
          <a:bodyPr wrap="square" rtlCol="0">
            <a:spAutoFit/>
          </a:bodyPr>
          <a:lstStyle/>
          <a:p>
            <a:r>
              <a:rPr lang="ja-JP" altLang="en-US" sz="800" dirty="0"/>
              <a:t>プログラムデザイン曼荼羅</a:t>
            </a:r>
            <a:endParaRPr lang="en-US" altLang="ja-JP" sz="800" dirty="0"/>
          </a:p>
          <a:p>
            <a:r>
              <a:rPr lang="ja-JP" altLang="en-US" sz="800" dirty="0"/>
              <a:t>記入用紙</a:t>
            </a:r>
            <a:endParaRPr lang="en-US" altLang="ja-JP" sz="800" dirty="0"/>
          </a:p>
          <a:p>
            <a:r>
              <a:rPr lang="ja-JP" altLang="en-US" sz="800" dirty="0"/>
              <a:t>（中野民夫　</a:t>
            </a:r>
            <a:r>
              <a:rPr lang="en-US" altLang="ja-JP" sz="800" dirty="0"/>
              <a:t>Be-Nature School</a:t>
            </a:r>
          </a:p>
          <a:p>
            <a:r>
              <a:rPr lang="ja-JP" altLang="ja-JP" sz="800" dirty="0"/>
              <a:t>　</a:t>
            </a:r>
            <a:r>
              <a:rPr lang="ja-JP" altLang="en-US" sz="800" dirty="0"/>
              <a:t>作成　一部改変）</a:t>
            </a:r>
          </a:p>
        </p:txBody>
      </p:sp>
      <p:sp>
        <p:nvSpPr>
          <p:cNvPr id="43" name="テキスト ボックス 2"/>
          <p:cNvSpPr txBox="1">
            <a:spLocks noChangeArrowheads="1"/>
          </p:cNvSpPr>
          <p:nvPr/>
        </p:nvSpPr>
        <p:spPr bwMode="auto">
          <a:xfrm>
            <a:off x="5627428" y="2961524"/>
            <a:ext cx="1265371"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Osaka" charset="0"/>
                <a:ea typeface="Osaka" charset="0"/>
                <a:cs typeface="Osaka" charset="0"/>
              </a:defRPr>
            </a:lvl1pPr>
            <a:lvl2pPr marL="742950" indent="-285750">
              <a:defRPr kumimoji="1" sz="1600">
                <a:solidFill>
                  <a:schemeClr val="tx1"/>
                </a:solidFill>
                <a:latin typeface="Osaka" charset="0"/>
                <a:ea typeface="Osaka" charset="0"/>
                <a:cs typeface="Osaka" charset="0"/>
              </a:defRPr>
            </a:lvl2pPr>
            <a:lvl3pPr marL="1143000" indent="-228600">
              <a:defRPr kumimoji="1" sz="1600">
                <a:solidFill>
                  <a:schemeClr val="tx1"/>
                </a:solidFill>
                <a:latin typeface="Osaka" charset="0"/>
                <a:ea typeface="Osaka" charset="0"/>
                <a:cs typeface="Osaka" charset="0"/>
              </a:defRPr>
            </a:lvl3pPr>
            <a:lvl4pPr marL="1600200" indent="-228600">
              <a:defRPr kumimoji="1" sz="1600">
                <a:solidFill>
                  <a:schemeClr val="tx1"/>
                </a:solidFill>
                <a:latin typeface="Osaka" charset="0"/>
                <a:ea typeface="Osaka" charset="0"/>
                <a:cs typeface="Osaka" charset="0"/>
              </a:defRPr>
            </a:lvl4pPr>
            <a:lvl5pPr marL="2057400" indent="-228600">
              <a:defRPr kumimoji="1" sz="1600">
                <a:solidFill>
                  <a:schemeClr val="tx1"/>
                </a:solidFill>
                <a:latin typeface="Osaka" charset="0"/>
                <a:ea typeface="Osaka" charset="0"/>
                <a:cs typeface="Osaka" charset="0"/>
              </a:defRPr>
            </a:lvl5pPr>
            <a:lvl6pPr marL="2514600" indent="-228600" fontAlgn="base">
              <a:spcBef>
                <a:spcPct val="0"/>
              </a:spcBef>
              <a:spcAft>
                <a:spcPct val="0"/>
              </a:spcAft>
              <a:defRPr kumimoji="1" sz="1600">
                <a:solidFill>
                  <a:schemeClr val="tx1"/>
                </a:solidFill>
                <a:latin typeface="Osaka" charset="0"/>
                <a:ea typeface="Osaka" charset="0"/>
                <a:cs typeface="Osaka" charset="0"/>
              </a:defRPr>
            </a:lvl6pPr>
            <a:lvl7pPr marL="2971800" indent="-228600" fontAlgn="base">
              <a:spcBef>
                <a:spcPct val="0"/>
              </a:spcBef>
              <a:spcAft>
                <a:spcPct val="0"/>
              </a:spcAft>
              <a:defRPr kumimoji="1" sz="1600">
                <a:solidFill>
                  <a:schemeClr val="tx1"/>
                </a:solidFill>
                <a:latin typeface="Osaka" charset="0"/>
                <a:ea typeface="Osaka" charset="0"/>
                <a:cs typeface="Osaka" charset="0"/>
              </a:defRPr>
            </a:lvl7pPr>
            <a:lvl8pPr marL="3429000" indent="-228600" fontAlgn="base">
              <a:spcBef>
                <a:spcPct val="0"/>
              </a:spcBef>
              <a:spcAft>
                <a:spcPct val="0"/>
              </a:spcAft>
              <a:defRPr kumimoji="1" sz="1600">
                <a:solidFill>
                  <a:schemeClr val="tx1"/>
                </a:solidFill>
                <a:latin typeface="Osaka" charset="0"/>
                <a:ea typeface="Osaka" charset="0"/>
                <a:cs typeface="Osaka" charset="0"/>
              </a:defRPr>
            </a:lvl8pPr>
            <a:lvl9pPr marL="3886200" indent="-228600" fontAlgn="base">
              <a:spcBef>
                <a:spcPct val="0"/>
              </a:spcBef>
              <a:spcAft>
                <a:spcPct val="0"/>
              </a:spcAft>
              <a:defRPr kumimoji="1" sz="1600">
                <a:solidFill>
                  <a:schemeClr val="tx1"/>
                </a:solidFill>
                <a:latin typeface="Osaka" charset="0"/>
                <a:ea typeface="Osaka" charset="0"/>
                <a:cs typeface="Osaka" charset="0"/>
              </a:defRPr>
            </a:lvl9pPr>
          </a:lstStyle>
          <a:p>
            <a:r>
              <a:rPr lang="en-US" altLang="ja-JP" dirty="0">
                <a:latin typeface="ヒラギノ角ゴ Std W8" charset="0"/>
                <a:ea typeface="ヒラギノ角ゴ Std W8" charset="0"/>
                <a:cs typeface="ヒラギノ角ゴ Std W8" charset="0"/>
              </a:rPr>
              <a:t>Outcome</a:t>
            </a:r>
            <a:endParaRPr lang="ja-JP" altLang="en-US" dirty="0">
              <a:latin typeface="ヒラギノ角ゴ Std W8" charset="0"/>
              <a:ea typeface="ヒラギノ角ゴ Std W8" charset="0"/>
              <a:cs typeface="ヒラギノ角ゴ Std W8" charset="0"/>
            </a:endParaRPr>
          </a:p>
        </p:txBody>
      </p:sp>
      <p:sp>
        <p:nvSpPr>
          <p:cNvPr id="44" name="テキスト ボックス 43"/>
          <p:cNvSpPr txBox="1"/>
          <p:nvPr/>
        </p:nvSpPr>
        <p:spPr>
          <a:xfrm>
            <a:off x="6222316" y="2483541"/>
            <a:ext cx="415498" cy="369332"/>
          </a:xfrm>
          <a:prstGeom prst="rect">
            <a:avLst/>
          </a:prstGeom>
          <a:noFill/>
        </p:spPr>
        <p:txBody>
          <a:bodyPr wrap="none" rtlCol="0">
            <a:spAutoFit/>
          </a:bodyPr>
          <a:lstStyle/>
          <a:p>
            <a:r>
              <a:rPr lang="ja-JP" altLang="en-US" dirty="0"/>
              <a:t>起</a:t>
            </a:r>
          </a:p>
        </p:txBody>
      </p:sp>
      <p:sp>
        <p:nvSpPr>
          <p:cNvPr id="45" name="テキスト ボックス 44"/>
          <p:cNvSpPr txBox="1"/>
          <p:nvPr/>
        </p:nvSpPr>
        <p:spPr>
          <a:xfrm>
            <a:off x="6268429" y="4688939"/>
            <a:ext cx="414918" cy="369332"/>
          </a:xfrm>
          <a:prstGeom prst="rect">
            <a:avLst/>
          </a:prstGeom>
          <a:noFill/>
        </p:spPr>
        <p:txBody>
          <a:bodyPr wrap="square" rtlCol="0">
            <a:spAutoFit/>
          </a:bodyPr>
          <a:lstStyle/>
          <a:p>
            <a:r>
              <a:rPr lang="ja-JP" altLang="en-US" dirty="0"/>
              <a:t>承</a:t>
            </a:r>
          </a:p>
        </p:txBody>
      </p:sp>
      <p:sp>
        <p:nvSpPr>
          <p:cNvPr id="46" name="テキスト ボックス 45"/>
          <p:cNvSpPr txBox="1"/>
          <p:nvPr/>
        </p:nvSpPr>
        <p:spPr>
          <a:xfrm>
            <a:off x="5765347" y="4691253"/>
            <a:ext cx="397772" cy="369332"/>
          </a:xfrm>
          <a:prstGeom prst="rect">
            <a:avLst/>
          </a:prstGeom>
          <a:noFill/>
        </p:spPr>
        <p:txBody>
          <a:bodyPr wrap="square" rtlCol="0">
            <a:spAutoFit/>
          </a:bodyPr>
          <a:lstStyle/>
          <a:p>
            <a:r>
              <a:rPr lang="ja-JP" altLang="en-US" dirty="0"/>
              <a:t>転</a:t>
            </a:r>
          </a:p>
        </p:txBody>
      </p:sp>
      <p:sp>
        <p:nvSpPr>
          <p:cNvPr id="47" name="テキスト ボックス 46"/>
          <p:cNvSpPr txBox="1"/>
          <p:nvPr/>
        </p:nvSpPr>
        <p:spPr>
          <a:xfrm>
            <a:off x="5812748" y="2491656"/>
            <a:ext cx="415498" cy="369332"/>
          </a:xfrm>
          <a:prstGeom prst="rect">
            <a:avLst/>
          </a:prstGeom>
          <a:noFill/>
        </p:spPr>
        <p:txBody>
          <a:bodyPr wrap="none" rtlCol="0">
            <a:spAutoFit/>
          </a:bodyPr>
          <a:lstStyle/>
          <a:p>
            <a:r>
              <a:rPr lang="ja-JP" altLang="en-US" dirty="0"/>
              <a:t>結</a:t>
            </a:r>
          </a:p>
        </p:txBody>
      </p:sp>
      <p:sp>
        <p:nvSpPr>
          <p:cNvPr id="2" name="テキスト ボックス 1">
            <a:extLst>
              <a:ext uri="{FF2B5EF4-FFF2-40B4-BE49-F238E27FC236}">
                <a16:creationId xmlns:a16="http://schemas.microsoft.com/office/drawing/2014/main" id="{9D6283CE-885A-4843-87E1-336694E774D5}"/>
              </a:ext>
            </a:extLst>
          </p:cNvPr>
          <p:cNvSpPr txBox="1"/>
          <p:nvPr/>
        </p:nvSpPr>
        <p:spPr>
          <a:xfrm>
            <a:off x="5155096" y="3300078"/>
            <a:ext cx="2173356" cy="1169551"/>
          </a:xfrm>
          <a:prstGeom prst="rect">
            <a:avLst/>
          </a:prstGeom>
          <a:noFill/>
        </p:spPr>
        <p:txBody>
          <a:bodyPr wrap="square" rtlCol="0">
            <a:spAutoFit/>
          </a:bodyPr>
          <a:lstStyle/>
          <a:p>
            <a:r>
              <a:rPr kumimoji="1" lang="ja-JP" altLang="en-US" sz="1400"/>
              <a:t>他校の現状やこれまでの取り組みなどがわかり、自校での今後の取り組みについて具体的に見えてきている</a:t>
            </a:r>
          </a:p>
        </p:txBody>
      </p:sp>
      <p:sp>
        <p:nvSpPr>
          <p:cNvPr id="3" name="テキスト ボックス 2">
            <a:extLst>
              <a:ext uri="{FF2B5EF4-FFF2-40B4-BE49-F238E27FC236}">
                <a16:creationId xmlns:a16="http://schemas.microsoft.com/office/drawing/2014/main" id="{1FCA628B-9E86-CD4C-8DAD-ACA2A0694870}"/>
              </a:ext>
            </a:extLst>
          </p:cNvPr>
          <p:cNvSpPr txBox="1"/>
          <p:nvPr/>
        </p:nvSpPr>
        <p:spPr>
          <a:xfrm>
            <a:off x="6222316" y="1086940"/>
            <a:ext cx="2485149" cy="1384995"/>
          </a:xfrm>
          <a:prstGeom prst="rect">
            <a:avLst/>
          </a:prstGeom>
          <a:noFill/>
        </p:spPr>
        <p:txBody>
          <a:bodyPr wrap="square" rtlCol="0">
            <a:spAutoFit/>
          </a:bodyPr>
          <a:lstStyle/>
          <a:p>
            <a:r>
              <a:rPr kumimoji="1" lang="ja-JP" altLang="en-US" sz="1200"/>
              <a:t>１４：００（５分）</a:t>
            </a:r>
            <a:endParaRPr kumimoji="1" lang="en-US" altLang="ja-JP" sz="1200" dirty="0"/>
          </a:p>
          <a:p>
            <a:r>
              <a:rPr lang="ja-JP" altLang="en-US" sz="1200"/>
              <a:t>教育長あいさつ　</a:t>
            </a:r>
            <a:endParaRPr lang="en-US" altLang="ja-JP" sz="1200" dirty="0"/>
          </a:p>
          <a:p>
            <a:r>
              <a:rPr kumimoji="1" lang="ja-JP" altLang="en-US" sz="1200"/>
              <a:t>本日のオリエンテーション</a:t>
            </a:r>
            <a:endParaRPr kumimoji="1" lang="en-US" altLang="ja-JP" sz="1200" dirty="0"/>
          </a:p>
          <a:p>
            <a:r>
              <a:rPr lang="ja-JP" altLang="en-US" sz="1200"/>
              <a:t>　今日のゴール</a:t>
            </a:r>
            <a:endParaRPr lang="en-US" altLang="ja-JP" sz="1200" dirty="0"/>
          </a:p>
          <a:p>
            <a:r>
              <a:rPr kumimoji="1" lang="ja-JP" altLang="en-US" sz="1200"/>
              <a:t>　時間やながれ</a:t>
            </a:r>
            <a:endParaRPr kumimoji="1" lang="en-US" altLang="ja-JP" sz="1200" dirty="0"/>
          </a:p>
          <a:p>
            <a:r>
              <a:rPr lang="ja-JP" altLang="en-US" sz="1200"/>
              <a:t>　役割</a:t>
            </a:r>
            <a:endParaRPr lang="en-US" altLang="ja-JP" sz="1200" dirty="0"/>
          </a:p>
          <a:p>
            <a:r>
              <a:rPr kumimoji="1" lang="ja-JP" altLang="en-US" sz="1200"/>
              <a:t>　お約束</a:t>
            </a:r>
            <a:endParaRPr kumimoji="1" lang="en-US" altLang="ja-JP" sz="1200" dirty="0"/>
          </a:p>
        </p:txBody>
      </p:sp>
      <p:sp>
        <p:nvSpPr>
          <p:cNvPr id="4" name="テキスト ボックス 3">
            <a:extLst>
              <a:ext uri="{FF2B5EF4-FFF2-40B4-BE49-F238E27FC236}">
                <a16:creationId xmlns:a16="http://schemas.microsoft.com/office/drawing/2014/main" id="{ADFD7D7B-5413-BF47-A0A3-918B83637EEE}"/>
              </a:ext>
            </a:extLst>
          </p:cNvPr>
          <p:cNvSpPr txBox="1"/>
          <p:nvPr/>
        </p:nvSpPr>
        <p:spPr>
          <a:xfrm>
            <a:off x="7653403" y="2475426"/>
            <a:ext cx="1723549" cy="646331"/>
          </a:xfrm>
          <a:prstGeom prst="rect">
            <a:avLst/>
          </a:prstGeom>
          <a:noFill/>
        </p:spPr>
        <p:txBody>
          <a:bodyPr wrap="none" rtlCol="0">
            <a:spAutoFit/>
          </a:bodyPr>
          <a:lstStyle/>
          <a:p>
            <a:r>
              <a:rPr kumimoji="1" lang="ja-JP" altLang="en-US" sz="1200" b="1">
                <a:solidFill>
                  <a:srgbClr val="FF0000"/>
                </a:solidFill>
              </a:rPr>
              <a:t>１４：０５（１０分）</a:t>
            </a:r>
            <a:endParaRPr kumimoji="1" lang="en-US" altLang="ja-JP" sz="1200" b="1" dirty="0">
              <a:solidFill>
                <a:srgbClr val="FF0000"/>
              </a:solidFill>
            </a:endParaRPr>
          </a:p>
          <a:p>
            <a:r>
              <a:rPr lang="ja-JP" altLang="en-US" sz="1200" b="1">
                <a:solidFill>
                  <a:srgbClr val="FF0000"/>
                </a:solidFill>
              </a:rPr>
              <a:t>　アイスブレイク</a:t>
            </a:r>
            <a:endParaRPr kumimoji="1" lang="en-US" altLang="ja-JP" sz="1200" b="1" dirty="0">
              <a:solidFill>
                <a:srgbClr val="FF0000"/>
              </a:solidFill>
            </a:endParaRPr>
          </a:p>
          <a:p>
            <a:r>
              <a:rPr lang="ja-JP" altLang="en-US" sz="1200" b="1">
                <a:solidFill>
                  <a:srgbClr val="FF0000"/>
                </a:solidFill>
              </a:rPr>
              <a:t>　</a:t>
            </a:r>
            <a:endParaRPr kumimoji="1" lang="ja-JP" altLang="en-US" sz="1200" b="1">
              <a:solidFill>
                <a:srgbClr val="FF0000"/>
              </a:solidFill>
            </a:endParaRPr>
          </a:p>
        </p:txBody>
      </p:sp>
      <p:sp>
        <p:nvSpPr>
          <p:cNvPr id="5" name="テキスト ボックス 4">
            <a:extLst>
              <a:ext uri="{FF2B5EF4-FFF2-40B4-BE49-F238E27FC236}">
                <a16:creationId xmlns:a16="http://schemas.microsoft.com/office/drawing/2014/main" id="{08350CF3-60AC-474F-AF96-67E23975B2DF}"/>
              </a:ext>
            </a:extLst>
          </p:cNvPr>
          <p:cNvSpPr txBox="1"/>
          <p:nvPr/>
        </p:nvSpPr>
        <p:spPr>
          <a:xfrm>
            <a:off x="7721296" y="3818903"/>
            <a:ext cx="2476266" cy="1754326"/>
          </a:xfrm>
          <a:prstGeom prst="rect">
            <a:avLst/>
          </a:prstGeom>
          <a:noFill/>
        </p:spPr>
        <p:txBody>
          <a:bodyPr wrap="square" rtlCol="0">
            <a:spAutoFit/>
          </a:bodyPr>
          <a:lstStyle/>
          <a:p>
            <a:r>
              <a:rPr lang="ja-JP" altLang="en-US" sz="1200"/>
              <a:t>　　　１４：２０（２０分）</a:t>
            </a:r>
            <a:endParaRPr lang="en-US" altLang="ja-JP" sz="1200" dirty="0"/>
          </a:p>
          <a:p>
            <a:r>
              <a:rPr lang="ja-JP" altLang="en-US" sz="1200"/>
              <a:t>　　　各学校の取り組みについて</a:t>
            </a:r>
            <a:endParaRPr lang="en-US" altLang="ja-JP" sz="1200" dirty="0"/>
          </a:p>
          <a:p>
            <a:r>
              <a:rPr lang="ja-JP" altLang="en-US" sz="1200"/>
              <a:t>　　　現状　</a:t>
            </a:r>
            <a:endParaRPr lang="en-US" altLang="ja-JP" sz="1200" dirty="0"/>
          </a:p>
          <a:p>
            <a:r>
              <a:rPr lang="ja-JP" altLang="en-US" sz="1200"/>
              <a:t>　　　うまくいっている事</a:t>
            </a:r>
            <a:endParaRPr lang="en-US" altLang="ja-JP" sz="1200" dirty="0"/>
          </a:p>
          <a:p>
            <a:r>
              <a:rPr lang="ja-JP" altLang="en-US" sz="1200"/>
              <a:t>　　　困っている事</a:t>
            </a:r>
            <a:endParaRPr lang="en-US" altLang="ja-JP" sz="1200" dirty="0"/>
          </a:p>
          <a:p>
            <a:r>
              <a:rPr lang="ja-JP" altLang="en-US" sz="1200"/>
              <a:t>学区の違う４人組</a:t>
            </a:r>
            <a:endParaRPr lang="en-US" altLang="ja-JP" sz="1200" dirty="0"/>
          </a:p>
          <a:p>
            <a:r>
              <a:rPr lang="ja-JP" altLang="en-US" sz="1200"/>
              <a:t>記録は教育委員会スタッフ</a:t>
            </a:r>
            <a:endParaRPr lang="en-US" altLang="ja-JP" sz="1200" dirty="0"/>
          </a:p>
          <a:p>
            <a:r>
              <a:rPr lang="ja-JP" altLang="en-US" sz="1200"/>
              <a:t>　グーグルスライド 活用</a:t>
            </a:r>
            <a:endParaRPr lang="en-US" altLang="ja-JP" sz="1200" dirty="0"/>
          </a:p>
          <a:p>
            <a:endParaRPr kumimoji="1" lang="en-US" altLang="ja-JP" sz="1200" dirty="0"/>
          </a:p>
        </p:txBody>
      </p:sp>
      <p:sp>
        <p:nvSpPr>
          <p:cNvPr id="10" name="テキスト ボックス 9">
            <a:extLst>
              <a:ext uri="{FF2B5EF4-FFF2-40B4-BE49-F238E27FC236}">
                <a16:creationId xmlns:a16="http://schemas.microsoft.com/office/drawing/2014/main" id="{BC94E486-E2C6-9344-9E31-ECDCB1809551}"/>
              </a:ext>
            </a:extLst>
          </p:cNvPr>
          <p:cNvSpPr txBox="1"/>
          <p:nvPr/>
        </p:nvSpPr>
        <p:spPr>
          <a:xfrm>
            <a:off x="6268429" y="5347347"/>
            <a:ext cx="3724096" cy="1015663"/>
          </a:xfrm>
          <a:prstGeom prst="rect">
            <a:avLst/>
          </a:prstGeom>
          <a:noFill/>
        </p:spPr>
        <p:txBody>
          <a:bodyPr wrap="none" rtlCol="0">
            <a:spAutoFit/>
          </a:bodyPr>
          <a:lstStyle/>
          <a:p>
            <a:r>
              <a:rPr kumimoji="1" lang="ja-JP" altLang="en-US" sz="1200"/>
              <a:t>１４：３５（３０分）</a:t>
            </a:r>
            <a:endParaRPr kumimoji="1" lang="en-US" altLang="ja-JP" sz="1200" dirty="0"/>
          </a:p>
          <a:p>
            <a:r>
              <a:rPr lang="ja-JP" altLang="en-US" sz="1200"/>
              <a:t>これからの取り組みの中で、最重要な事柄について</a:t>
            </a:r>
            <a:endParaRPr lang="en-US" altLang="ja-JP" sz="1200" dirty="0"/>
          </a:p>
          <a:p>
            <a:r>
              <a:rPr kumimoji="1" lang="ja-JP" altLang="en-US" sz="1200"/>
              <a:t>一つずつ出し、その理由を共有する</a:t>
            </a:r>
            <a:endParaRPr kumimoji="1" lang="en-US" altLang="ja-JP" sz="1200" dirty="0"/>
          </a:p>
          <a:p>
            <a:r>
              <a:rPr kumimoji="1" lang="ja-JP" altLang="en-US" sz="1200"/>
              <a:t>全員が話しきってから、相互に聞き合う</a:t>
            </a:r>
            <a:endParaRPr kumimoji="1" lang="en-US" altLang="ja-JP" sz="1200" dirty="0"/>
          </a:p>
          <a:p>
            <a:endParaRPr kumimoji="1" lang="ja-JP" altLang="en-US" sz="1200"/>
          </a:p>
        </p:txBody>
      </p:sp>
      <p:sp>
        <p:nvSpPr>
          <p:cNvPr id="37" name="テキスト ボックス 36">
            <a:extLst>
              <a:ext uri="{FF2B5EF4-FFF2-40B4-BE49-F238E27FC236}">
                <a16:creationId xmlns:a16="http://schemas.microsoft.com/office/drawing/2014/main" id="{F0D0B48C-75AE-204B-9A92-07F8B1CB7EB5}"/>
              </a:ext>
            </a:extLst>
          </p:cNvPr>
          <p:cNvSpPr txBox="1"/>
          <p:nvPr/>
        </p:nvSpPr>
        <p:spPr>
          <a:xfrm>
            <a:off x="2246897" y="4252047"/>
            <a:ext cx="3877985" cy="1754326"/>
          </a:xfrm>
          <a:prstGeom prst="rect">
            <a:avLst/>
          </a:prstGeom>
          <a:noFill/>
        </p:spPr>
        <p:txBody>
          <a:bodyPr wrap="none" rtlCol="0">
            <a:spAutoFit/>
          </a:bodyPr>
          <a:lstStyle/>
          <a:p>
            <a:r>
              <a:rPr kumimoji="1" lang="ja-JP" altLang="en-US" sz="1200"/>
              <a:t>１５：０５（１５分）</a:t>
            </a:r>
            <a:endParaRPr kumimoji="1" lang="en-US" altLang="ja-JP" sz="1200" dirty="0"/>
          </a:p>
          <a:p>
            <a:r>
              <a:rPr kumimoji="1" lang="ja-JP" altLang="en-US" sz="1200"/>
              <a:t>同じ中学校区で共有、考える時間</a:t>
            </a:r>
            <a:endParaRPr kumimoji="1" lang="en-US" altLang="ja-JP" sz="1200" dirty="0"/>
          </a:p>
          <a:p>
            <a:r>
              <a:rPr lang="ja-JP" altLang="en-US" sz="1200"/>
              <a:t>　ここまでで印象に残ったことの共有</a:t>
            </a:r>
            <a:endParaRPr lang="en-US" altLang="ja-JP" sz="1200" dirty="0"/>
          </a:p>
          <a:p>
            <a:r>
              <a:rPr kumimoji="1" lang="ja-JP" altLang="en-US" sz="1200"/>
              <a:t>　自分たちの取り組みに取り入れたい</a:t>
            </a:r>
            <a:endParaRPr kumimoji="1" lang="en-US" altLang="ja-JP" sz="1200" dirty="0"/>
          </a:p>
          <a:p>
            <a:r>
              <a:rPr lang="ja-JP" altLang="en-US" sz="1200"/>
              <a:t>　　</a:t>
            </a:r>
            <a:r>
              <a:rPr kumimoji="1" lang="ja-JP" altLang="en-US" sz="1200"/>
              <a:t>ことや</a:t>
            </a:r>
            <a:r>
              <a:rPr lang="ja-JP" altLang="en-US" sz="1200"/>
              <a:t>今の計画の中で変えたほうが</a:t>
            </a:r>
            <a:endParaRPr lang="en-US" altLang="ja-JP" sz="1200" dirty="0"/>
          </a:p>
          <a:p>
            <a:r>
              <a:rPr kumimoji="1" lang="ja-JP" altLang="en-US" sz="1200"/>
              <a:t>　　　いいと思うことなどを共有する</a:t>
            </a:r>
            <a:endParaRPr kumimoji="1" lang="en-US" altLang="ja-JP" sz="1200" dirty="0"/>
          </a:p>
          <a:p>
            <a:r>
              <a:rPr lang="ja-JP" altLang="en-US" sz="1200"/>
              <a:t>　　　　　（項目としてあげておき、</a:t>
            </a:r>
            <a:endParaRPr lang="en-US" altLang="ja-JP" sz="1200" dirty="0"/>
          </a:p>
          <a:p>
            <a:r>
              <a:rPr lang="ja-JP" altLang="en-US" sz="1200"/>
              <a:t>　　　　　　具体的には、次回の学区会議で決める</a:t>
            </a:r>
            <a:r>
              <a:rPr kumimoji="1" lang="ja-JP" altLang="en-US" sz="1200"/>
              <a:t>）</a:t>
            </a:r>
            <a:endParaRPr kumimoji="1" lang="en-US" altLang="ja-JP" sz="1200" dirty="0"/>
          </a:p>
          <a:p>
            <a:endParaRPr kumimoji="1" lang="ja-JP" altLang="en-US" sz="1200"/>
          </a:p>
        </p:txBody>
      </p:sp>
      <p:sp>
        <p:nvSpPr>
          <p:cNvPr id="39" name="テキスト ボックス 38">
            <a:extLst>
              <a:ext uri="{FF2B5EF4-FFF2-40B4-BE49-F238E27FC236}">
                <a16:creationId xmlns:a16="http://schemas.microsoft.com/office/drawing/2014/main" id="{14EE8EB3-236C-834B-BF54-C6F508A48F94}"/>
              </a:ext>
            </a:extLst>
          </p:cNvPr>
          <p:cNvSpPr txBox="1"/>
          <p:nvPr/>
        </p:nvSpPr>
        <p:spPr>
          <a:xfrm>
            <a:off x="2210148" y="2956501"/>
            <a:ext cx="2382383" cy="830997"/>
          </a:xfrm>
          <a:prstGeom prst="rect">
            <a:avLst/>
          </a:prstGeom>
          <a:noFill/>
        </p:spPr>
        <p:txBody>
          <a:bodyPr wrap="none" rtlCol="0">
            <a:spAutoFit/>
          </a:bodyPr>
          <a:lstStyle/>
          <a:p>
            <a:r>
              <a:rPr kumimoji="1" lang="ja-JP" altLang="en-US" sz="1200"/>
              <a:t>１５：２０（５分）</a:t>
            </a:r>
            <a:endParaRPr kumimoji="1" lang="en-US" altLang="ja-JP" sz="1200" dirty="0"/>
          </a:p>
          <a:p>
            <a:r>
              <a:rPr lang="ja-JP" altLang="en-US" sz="1200"/>
              <a:t>グーグルスライド を中学校区の</a:t>
            </a:r>
            <a:endParaRPr lang="en-US" altLang="ja-JP" sz="1200" dirty="0"/>
          </a:p>
          <a:p>
            <a:r>
              <a:rPr lang="ja-JP" altLang="en-US" sz="1200"/>
              <a:t>仲間でブレイクアウトルーム</a:t>
            </a:r>
            <a:endParaRPr lang="en-US" altLang="ja-JP" sz="1200" dirty="0"/>
          </a:p>
          <a:p>
            <a:r>
              <a:rPr lang="ja-JP" altLang="en-US" sz="1200"/>
              <a:t>で一緒に見てみる時間</a:t>
            </a:r>
            <a:endParaRPr kumimoji="1" lang="ja-JP" altLang="en-US" sz="1200"/>
          </a:p>
        </p:txBody>
      </p:sp>
      <p:sp>
        <p:nvSpPr>
          <p:cNvPr id="40" name="テキスト ボックス 39">
            <a:extLst>
              <a:ext uri="{FF2B5EF4-FFF2-40B4-BE49-F238E27FC236}">
                <a16:creationId xmlns:a16="http://schemas.microsoft.com/office/drawing/2014/main" id="{C5249900-0753-2541-8DC6-AAE899F6A805}"/>
              </a:ext>
            </a:extLst>
          </p:cNvPr>
          <p:cNvSpPr txBox="1"/>
          <p:nvPr/>
        </p:nvSpPr>
        <p:spPr>
          <a:xfrm>
            <a:off x="2674738" y="2239819"/>
            <a:ext cx="1877437" cy="830997"/>
          </a:xfrm>
          <a:prstGeom prst="rect">
            <a:avLst/>
          </a:prstGeom>
          <a:noFill/>
        </p:spPr>
        <p:txBody>
          <a:bodyPr wrap="none" rtlCol="0">
            <a:spAutoFit/>
          </a:bodyPr>
          <a:lstStyle/>
          <a:p>
            <a:r>
              <a:rPr kumimoji="1" lang="ja-JP" altLang="en-US" sz="1200"/>
              <a:t>１５：２５（３分）</a:t>
            </a:r>
            <a:endParaRPr kumimoji="1" lang="en-US" altLang="ja-JP" sz="1200" dirty="0"/>
          </a:p>
          <a:p>
            <a:r>
              <a:rPr kumimoji="1" lang="ja-JP" altLang="en-US" sz="1200"/>
              <a:t>チャットアウト</a:t>
            </a:r>
            <a:endParaRPr kumimoji="1" lang="en-US" altLang="ja-JP" sz="1200" dirty="0"/>
          </a:p>
          <a:p>
            <a:r>
              <a:rPr lang="ja-JP" altLang="en-US" sz="1200"/>
              <a:t>感想などを一言書きあう</a:t>
            </a:r>
            <a:endParaRPr kumimoji="1" lang="en-US" altLang="ja-JP" sz="1200" dirty="0"/>
          </a:p>
          <a:p>
            <a:endParaRPr kumimoji="1" lang="ja-JP" altLang="en-US" sz="1200"/>
          </a:p>
        </p:txBody>
      </p:sp>
      <p:sp>
        <p:nvSpPr>
          <p:cNvPr id="41" name="テキスト ボックス 40">
            <a:extLst>
              <a:ext uri="{FF2B5EF4-FFF2-40B4-BE49-F238E27FC236}">
                <a16:creationId xmlns:a16="http://schemas.microsoft.com/office/drawing/2014/main" id="{D2810C62-D0A2-B944-BC7C-89D583385451}"/>
              </a:ext>
            </a:extLst>
          </p:cNvPr>
          <p:cNvSpPr txBox="1"/>
          <p:nvPr/>
        </p:nvSpPr>
        <p:spPr>
          <a:xfrm>
            <a:off x="3438980" y="1726101"/>
            <a:ext cx="1877436" cy="461665"/>
          </a:xfrm>
          <a:prstGeom prst="rect">
            <a:avLst/>
          </a:prstGeom>
          <a:noFill/>
        </p:spPr>
        <p:txBody>
          <a:bodyPr wrap="square" rtlCol="0">
            <a:spAutoFit/>
          </a:bodyPr>
          <a:lstStyle/>
          <a:p>
            <a:r>
              <a:rPr kumimoji="1" lang="ja-JP" altLang="en-US" sz="1200"/>
              <a:t>１３：２８（２分）</a:t>
            </a:r>
            <a:endParaRPr kumimoji="1" lang="en-US" altLang="ja-JP" sz="1200" dirty="0"/>
          </a:p>
          <a:p>
            <a:r>
              <a:rPr lang="ja-JP" altLang="en-US" sz="1200"/>
              <a:t>終了あいさつ　事務連絡</a:t>
            </a:r>
            <a:endParaRPr kumimoji="1" lang="ja-JP" altLang="en-US" sz="1200"/>
          </a:p>
        </p:txBody>
      </p:sp>
      <p:sp>
        <p:nvSpPr>
          <p:cNvPr id="42" name="テキスト ボックス 41">
            <a:extLst>
              <a:ext uri="{FF2B5EF4-FFF2-40B4-BE49-F238E27FC236}">
                <a16:creationId xmlns:a16="http://schemas.microsoft.com/office/drawing/2014/main" id="{CCC0D75E-6F29-EF4E-8AF9-32023D147ACF}"/>
              </a:ext>
            </a:extLst>
          </p:cNvPr>
          <p:cNvSpPr txBox="1"/>
          <p:nvPr/>
        </p:nvSpPr>
        <p:spPr>
          <a:xfrm>
            <a:off x="4223403" y="1048789"/>
            <a:ext cx="1896842" cy="646331"/>
          </a:xfrm>
          <a:prstGeom prst="rect">
            <a:avLst/>
          </a:prstGeom>
          <a:noFill/>
        </p:spPr>
        <p:txBody>
          <a:bodyPr wrap="square" rtlCol="0">
            <a:spAutoFit/>
          </a:bodyPr>
          <a:lstStyle/>
          <a:p>
            <a:r>
              <a:rPr kumimoji="1" lang="ja-JP" altLang="en-US" sz="1200"/>
              <a:t>１３：３０（２０分）</a:t>
            </a:r>
            <a:endParaRPr kumimoji="1" lang="en-US" altLang="ja-JP" sz="1200" dirty="0"/>
          </a:p>
          <a:p>
            <a:r>
              <a:rPr lang="ja-JP" altLang="en-US" sz="1200"/>
              <a:t>オンライン茶話会（時間のある方のみ自由参加）</a:t>
            </a:r>
            <a:endParaRPr kumimoji="1" lang="ja-JP" altLang="en-US" sz="1200"/>
          </a:p>
        </p:txBody>
      </p:sp>
      <p:sp>
        <p:nvSpPr>
          <p:cNvPr id="48" name="テキスト ボックス 47">
            <a:extLst>
              <a:ext uri="{FF2B5EF4-FFF2-40B4-BE49-F238E27FC236}">
                <a16:creationId xmlns:a16="http://schemas.microsoft.com/office/drawing/2014/main" id="{E5BC1DB0-2701-5141-8D1A-21383768F482}"/>
              </a:ext>
            </a:extLst>
          </p:cNvPr>
          <p:cNvSpPr txBox="1"/>
          <p:nvPr/>
        </p:nvSpPr>
        <p:spPr>
          <a:xfrm>
            <a:off x="6668625" y="2639620"/>
            <a:ext cx="975576" cy="461665"/>
          </a:xfrm>
          <a:prstGeom prst="rect">
            <a:avLst/>
          </a:prstGeom>
          <a:noFill/>
        </p:spPr>
        <p:txBody>
          <a:bodyPr wrap="square" rtlCol="0">
            <a:spAutoFit/>
          </a:bodyPr>
          <a:lstStyle/>
          <a:p>
            <a:r>
              <a:rPr kumimoji="1" lang="ja-JP" altLang="en-US" sz="800" b="1">
                <a:solidFill>
                  <a:srgbClr val="002060"/>
                </a:solidFill>
              </a:rPr>
              <a:t>全員が話せるように記録者を置くことを伝える</a:t>
            </a:r>
          </a:p>
        </p:txBody>
      </p:sp>
      <p:sp>
        <p:nvSpPr>
          <p:cNvPr id="49" name="テキスト ボックス 48">
            <a:extLst>
              <a:ext uri="{FF2B5EF4-FFF2-40B4-BE49-F238E27FC236}">
                <a16:creationId xmlns:a16="http://schemas.microsoft.com/office/drawing/2014/main" id="{3367EBD0-7DD7-E247-943A-B8EB75C08E7A}"/>
              </a:ext>
            </a:extLst>
          </p:cNvPr>
          <p:cNvSpPr txBox="1"/>
          <p:nvPr/>
        </p:nvSpPr>
        <p:spPr>
          <a:xfrm>
            <a:off x="7364149" y="3914939"/>
            <a:ext cx="890940" cy="584775"/>
          </a:xfrm>
          <a:prstGeom prst="rect">
            <a:avLst/>
          </a:prstGeom>
          <a:noFill/>
        </p:spPr>
        <p:txBody>
          <a:bodyPr wrap="square" rtlCol="0">
            <a:spAutoFit/>
          </a:bodyPr>
          <a:lstStyle/>
          <a:p>
            <a:r>
              <a:rPr kumimoji="1" lang="ja-JP" altLang="en-US" sz="800" b="1">
                <a:solidFill>
                  <a:srgbClr val="002060"/>
                </a:solidFill>
              </a:rPr>
              <a:t>ブレイクアウトルーム１</a:t>
            </a:r>
            <a:br>
              <a:rPr kumimoji="1" lang="en-US" altLang="ja-JP" sz="800" b="1" dirty="0">
                <a:solidFill>
                  <a:srgbClr val="002060"/>
                </a:solidFill>
              </a:rPr>
            </a:br>
            <a:r>
              <a:rPr kumimoji="1" lang="ja-JP" altLang="en-US" sz="800" b="1">
                <a:solidFill>
                  <a:srgbClr val="002060"/>
                </a:solidFill>
              </a:rPr>
              <a:t>学区の異なる４人組</a:t>
            </a:r>
          </a:p>
        </p:txBody>
      </p:sp>
      <p:sp>
        <p:nvSpPr>
          <p:cNvPr id="50" name="テキスト ボックス 49">
            <a:extLst>
              <a:ext uri="{FF2B5EF4-FFF2-40B4-BE49-F238E27FC236}">
                <a16:creationId xmlns:a16="http://schemas.microsoft.com/office/drawing/2014/main" id="{435BD82E-1B6C-A748-B113-57B0A16B2843}"/>
              </a:ext>
            </a:extLst>
          </p:cNvPr>
          <p:cNvSpPr txBox="1"/>
          <p:nvPr/>
        </p:nvSpPr>
        <p:spPr>
          <a:xfrm>
            <a:off x="10293630" y="3758834"/>
            <a:ext cx="1576314" cy="830997"/>
          </a:xfrm>
          <a:prstGeom prst="rect">
            <a:avLst/>
          </a:prstGeom>
          <a:noFill/>
        </p:spPr>
        <p:txBody>
          <a:bodyPr wrap="square" rtlCol="0">
            <a:spAutoFit/>
          </a:bodyPr>
          <a:lstStyle/>
          <a:p>
            <a:r>
              <a:rPr lang="en-US" altLang="ja-JP" sz="1200" dirty="0">
                <a:solidFill>
                  <a:srgbClr val="002060"/>
                </a:solidFill>
              </a:rPr>
              <a:t>B</a:t>
            </a:r>
            <a:r>
              <a:rPr kumimoji="1" lang="en-US" altLang="ja-JP" sz="1200" dirty="0">
                <a:solidFill>
                  <a:srgbClr val="002060"/>
                </a:solidFill>
              </a:rPr>
              <a:t>OR1</a:t>
            </a:r>
          </a:p>
          <a:p>
            <a:r>
              <a:rPr lang="ja-JP" altLang="en-US" sz="1200">
                <a:solidFill>
                  <a:srgbClr val="002060"/>
                </a:solidFill>
              </a:rPr>
              <a:t>インスト３分</a:t>
            </a:r>
            <a:endParaRPr lang="en-US" altLang="ja-JP" sz="1200" dirty="0">
              <a:solidFill>
                <a:srgbClr val="002060"/>
              </a:solidFill>
            </a:endParaRPr>
          </a:p>
          <a:p>
            <a:r>
              <a:rPr kumimoji="1" lang="ja-JP" altLang="en-US" sz="1200">
                <a:solidFill>
                  <a:srgbClr val="002060"/>
                </a:solidFill>
              </a:rPr>
              <a:t>１５分</a:t>
            </a:r>
            <a:r>
              <a:rPr kumimoji="1" lang="en-US" altLang="ja-JP" sz="1200" dirty="0">
                <a:solidFill>
                  <a:srgbClr val="002060"/>
                </a:solidFill>
              </a:rPr>
              <a:t>+</a:t>
            </a:r>
            <a:r>
              <a:rPr kumimoji="1" lang="ja-JP" altLang="en-US" sz="1200">
                <a:solidFill>
                  <a:srgbClr val="002060"/>
                </a:solidFill>
              </a:rPr>
              <a:t>１５秒</a:t>
            </a:r>
            <a:endParaRPr kumimoji="1" lang="en-US" altLang="ja-JP" sz="1200" dirty="0">
              <a:solidFill>
                <a:srgbClr val="002060"/>
              </a:solidFill>
            </a:endParaRPr>
          </a:p>
          <a:p>
            <a:endParaRPr kumimoji="1" lang="ja-JP" altLang="en-US" sz="1200">
              <a:solidFill>
                <a:srgbClr val="002060"/>
              </a:solidFill>
            </a:endParaRPr>
          </a:p>
        </p:txBody>
      </p:sp>
      <p:sp>
        <p:nvSpPr>
          <p:cNvPr id="51" name="テキスト ボックス 50">
            <a:extLst>
              <a:ext uri="{FF2B5EF4-FFF2-40B4-BE49-F238E27FC236}">
                <a16:creationId xmlns:a16="http://schemas.microsoft.com/office/drawing/2014/main" id="{ACA7C3CB-96B4-3845-B883-FF48BFCE2CC1}"/>
              </a:ext>
            </a:extLst>
          </p:cNvPr>
          <p:cNvSpPr txBox="1"/>
          <p:nvPr/>
        </p:nvSpPr>
        <p:spPr>
          <a:xfrm>
            <a:off x="6639095" y="4582767"/>
            <a:ext cx="1088659" cy="461665"/>
          </a:xfrm>
          <a:prstGeom prst="rect">
            <a:avLst/>
          </a:prstGeom>
          <a:noFill/>
        </p:spPr>
        <p:txBody>
          <a:bodyPr wrap="square" rtlCol="0">
            <a:spAutoFit/>
          </a:bodyPr>
          <a:lstStyle/>
          <a:p>
            <a:r>
              <a:rPr kumimoji="1" lang="ja-JP" altLang="en-US" sz="800" b="1">
                <a:solidFill>
                  <a:srgbClr val="002060"/>
                </a:solidFill>
              </a:rPr>
              <a:t>ブレイクアウトルーム２</a:t>
            </a:r>
            <a:br>
              <a:rPr kumimoji="1" lang="en-US" altLang="ja-JP" sz="800" b="1" dirty="0">
                <a:solidFill>
                  <a:srgbClr val="002060"/>
                </a:solidFill>
              </a:rPr>
            </a:br>
            <a:r>
              <a:rPr lang="ja-JP" altLang="en-US" sz="800" b="1">
                <a:solidFill>
                  <a:srgbClr val="002060"/>
                </a:solidFill>
              </a:rPr>
              <a:t>１と同じメンバー</a:t>
            </a:r>
            <a:endParaRPr kumimoji="1" lang="ja-JP" altLang="en-US" sz="800" b="1">
              <a:solidFill>
                <a:srgbClr val="002060"/>
              </a:solidFill>
            </a:endParaRPr>
          </a:p>
        </p:txBody>
      </p:sp>
      <p:sp>
        <p:nvSpPr>
          <p:cNvPr id="52" name="テキスト ボックス 51">
            <a:extLst>
              <a:ext uri="{FF2B5EF4-FFF2-40B4-BE49-F238E27FC236}">
                <a16:creationId xmlns:a16="http://schemas.microsoft.com/office/drawing/2014/main" id="{3151E7B8-7721-614B-8C4D-413DC08305ED}"/>
              </a:ext>
            </a:extLst>
          </p:cNvPr>
          <p:cNvSpPr txBox="1"/>
          <p:nvPr/>
        </p:nvSpPr>
        <p:spPr>
          <a:xfrm>
            <a:off x="9917414" y="5672322"/>
            <a:ext cx="1576314" cy="830997"/>
          </a:xfrm>
          <a:prstGeom prst="rect">
            <a:avLst/>
          </a:prstGeom>
          <a:noFill/>
        </p:spPr>
        <p:txBody>
          <a:bodyPr wrap="square" rtlCol="0">
            <a:spAutoFit/>
          </a:bodyPr>
          <a:lstStyle/>
          <a:p>
            <a:r>
              <a:rPr lang="en-US" altLang="ja-JP" sz="1200" dirty="0">
                <a:solidFill>
                  <a:srgbClr val="002060"/>
                </a:solidFill>
              </a:rPr>
              <a:t>B</a:t>
            </a:r>
            <a:r>
              <a:rPr kumimoji="1" lang="en-US" altLang="ja-JP" sz="1200" dirty="0">
                <a:solidFill>
                  <a:srgbClr val="002060"/>
                </a:solidFill>
              </a:rPr>
              <a:t>OR</a:t>
            </a:r>
            <a:r>
              <a:rPr kumimoji="1" lang="ja-JP" altLang="en-US" sz="1200">
                <a:solidFill>
                  <a:srgbClr val="002060"/>
                </a:solidFill>
              </a:rPr>
              <a:t>２</a:t>
            </a:r>
            <a:endParaRPr kumimoji="1" lang="en-US" altLang="ja-JP" sz="1200" dirty="0">
              <a:solidFill>
                <a:srgbClr val="002060"/>
              </a:solidFill>
            </a:endParaRPr>
          </a:p>
          <a:p>
            <a:r>
              <a:rPr lang="ja-JP" altLang="en-US" sz="1200">
                <a:solidFill>
                  <a:srgbClr val="002060"/>
                </a:solidFill>
              </a:rPr>
              <a:t>インスト３分</a:t>
            </a:r>
            <a:endParaRPr lang="en-US" altLang="ja-JP" sz="1200" dirty="0">
              <a:solidFill>
                <a:srgbClr val="002060"/>
              </a:solidFill>
            </a:endParaRPr>
          </a:p>
          <a:p>
            <a:r>
              <a:rPr lang="ja-JP" altLang="en-US" sz="1200">
                <a:solidFill>
                  <a:srgbClr val="002060"/>
                </a:solidFill>
              </a:rPr>
              <a:t>２５</a:t>
            </a:r>
            <a:r>
              <a:rPr kumimoji="1" lang="ja-JP" altLang="en-US" sz="1200">
                <a:solidFill>
                  <a:srgbClr val="002060"/>
                </a:solidFill>
              </a:rPr>
              <a:t>分</a:t>
            </a:r>
            <a:r>
              <a:rPr kumimoji="1" lang="en-US" altLang="ja-JP" sz="1200" dirty="0">
                <a:solidFill>
                  <a:srgbClr val="002060"/>
                </a:solidFill>
              </a:rPr>
              <a:t>+</a:t>
            </a:r>
            <a:r>
              <a:rPr kumimoji="1" lang="ja-JP" altLang="en-US" sz="1200">
                <a:solidFill>
                  <a:srgbClr val="002060"/>
                </a:solidFill>
              </a:rPr>
              <a:t>１５秒</a:t>
            </a:r>
            <a:endParaRPr kumimoji="1" lang="en-US" altLang="ja-JP" sz="1200" dirty="0">
              <a:solidFill>
                <a:srgbClr val="002060"/>
              </a:solidFill>
            </a:endParaRPr>
          </a:p>
          <a:p>
            <a:endParaRPr kumimoji="1" lang="ja-JP" altLang="en-US" sz="1200">
              <a:solidFill>
                <a:srgbClr val="002060"/>
              </a:solidFill>
            </a:endParaRPr>
          </a:p>
        </p:txBody>
      </p:sp>
      <p:sp>
        <p:nvSpPr>
          <p:cNvPr id="53" name="テキスト ボックス 52">
            <a:extLst>
              <a:ext uri="{FF2B5EF4-FFF2-40B4-BE49-F238E27FC236}">
                <a16:creationId xmlns:a16="http://schemas.microsoft.com/office/drawing/2014/main" id="{96E7D22F-7D50-AA4D-8915-780DE214CBD5}"/>
              </a:ext>
            </a:extLst>
          </p:cNvPr>
          <p:cNvSpPr txBox="1"/>
          <p:nvPr/>
        </p:nvSpPr>
        <p:spPr>
          <a:xfrm>
            <a:off x="4274890" y="3896051"/>
            <a:ext cx="1088659" cy="584775"/>
          </a:xfrm>
          <a:prstGeom prst="rect">
            <a:avLst/>
          </a:prstGeom>
          <a:noFill/>
        </p:spPr>
        <p:txBody>
          <a:bodyPr wrap="square" rtlCol="0">
            <a:spAutoFit/>
          </a:bodyPr>
          <a:lstStyle/>
          <a:p>
            <a:r>
              <a:rPr kumimoji="1" lang="ja-JP" altLang="en-US" sz="800" b="1">
                <a:solidFill>
                  <a:srgbClr val="002060"/>
                </a:solidFill>
              </a:rPr>
              <a:t>ブレイクアウトルーム３</a:t>
            </a:r>
            <a:br>
              <a:rPr kumimoji="1" lang="en-US" altLang="ja-JP" sz="800" b="1" dirty="0">
                <a:solidFill>
                  <a:srgbClr val="002060"/>
                </a:solidFill>
              </a:rPr>
            </a:br>
            <a:r>
              <a:rPr kumimoji="1" lang="ja-JP" altLang="en-US" sz="800" b="1">
                <a:solidFill>
                  <a:srgbClr val="002060"/>
                </a:solidFill>
              </a:rPr>
              <a:t>　中学校区</a:t>
            </a:r>
            <a:endParaRPr kumimoji="1" lang="en-US" altLang="ja-JP" sz="800" b="1" dirty="0">
              <a:solidFill>
                <a:srgbClr val="002060"/>
              </a:solidFill>
            </a:endParaRPr>
          </a:p>
          <a:p>
            <a:r>
              <a:rPr lang="ja-JP" altLang="en-US" sz="800" b="1">
                <a:solidFill>
                  <a:srgbClr val="002060"/>
                </a:solidFill>
              </a:rPr>
              <a:t>　　　</a:t>
            </a:r>
            <a:r>
              <a:rPr kumimoji="1" lang="ja-JP" altLang="en-US" sz="800" b="1">
                <a:solidFill>
                  <a:srgbClr val="002060"/>
                </a:solidFill>
              </a:rPr>
              <a:t>メンバー</a:t>
            </a:r>
          </a:p>
        </p:txBody>
      </p:sp>
      <p:sp>
        <p:nvSpPr>
          <p:cNvPr id="54" name="テキスト ボックス 53">
            <a:extLst>
              <a:ext uri="{FF2B5EF4-FFF2-40B4-BE49-F238E27FC236}">
                <a16:creationId xmlns:a16="http://schemas.microsoft.com/office/drawing/2014/main" id="{DA761CB5-A27E-814F-8612-CF7969C4BD1A}"/>
              </a:ext>
            </a:extLst>
          </p:cNvPr>
          <p:cNvSpPr txBox="1"/>
          <p:nvPr/>
        </p:nvSpPr>
        <p:spPr>
          <a:xfrm>
            <a:off x="764023" y="4217593"/>
            <a:ext cx="1576314" cy="830997"/>
          </a:xfrm>
          <a:prstGeom prst="rect">
            <a:avLst/>
          </a:prstGeom>
          <a:noFill/>
        </p:spPr>
        <p:txBody>
          <a:bodyPr wrap="square" rtlCol="0">
            <a:spAutoFit/>
          </a:bodyPr>
          <a:lstStyle/>
          <a:p>
            <a:r>
              <a:rPr lang="en-US" altLang="ja-JP" sz="1200" dirty="0">
                <a:solidFill>
                  <a:srgbClr val="002060"/>
                </a:solidFill>
              </a:rPr>
              <a:t>B</a:t>
            </a:r>
            <a:r>
              <a:rPr kumimoji="1" lang="en-US" altLang="ja-JP" sz="1200" dirty="0">
                <a:solidFill>
                  <a:srgbClr val="002060"/>
                </a:solidFill>
              </a:rPr>
              <a:t>OR</a:t>
            </a:r>
            <a:r>
              <a:rPr lang="ja-JP" altLang="en-US" sz="1200">
                <a:solidFill>
                  <a:srgbClr val="002060"/>
                </a:solidFill>
              </a:rPr>
              <a:t>３</a:t>
            </a:r>
            <a:endParaRPr kumimoji="1" lang="en-US" altLang="ja-JP" sz="1200" dirty="0">
              <a:solidFill>
                <a:srgbClr val="002060"/>
              </a:solidFill>
            </a:endParaRPr>
          </a:p>
          <a:p>
            <a:r>
              <a:rPr lang="ja-JP" altLang="en-US" sz="1200">
                <a:solidFill>
                  <a:srgbClr val="002060"/>
                </a:solidFill>
              </a:rPr>
              <a:t>インスト１分</a:t>
            </a:r>
            <a:endParaRPr lang="en-US" altLang="ja-JP" sz="1200" dirty="0">
              <a:solidFill>
                <a:srgbClr val="002060"/>
              </a:solidFill>
            </a:endParaRPr>
          </a:p>
          <a:p>
            <a:r>
              <a:rPr lang="ja-JP" altLang="en-US" sz="1200">
                <a:solidFill>
                  <a:srgbClr val="002060"/>
                </a:solidFill>
              </a:rPr>
              <a:t>１３</a:t>
            </a:r>
            <a:r>
              <a:rPr kumimoji="1" lang="ja-JP" altLang="en-US" sz="1200">
                <a:solidFill>
                  <a:srgbClr val="002060"/>
                </a:solidFill>
              </a:rPr>
              <a:t>分</a:t>
            </a:r>
            <a:r>
              <a:rPr kumimoji="1" lang="en-US" altLang="ja-JP" sz="1200" dirty="0">
                <a:solidFill>
                  <a:srgbClr val="002060"/>
                </a:solidFill>
              </a:rPr>
              <a:t>+</a:t>
            </a:r>
            <a:r>
              <a:rPr kumimoji="1" lang="ja-JP" altLang="en-US" sz="1200">
                <a:solidFill>
                  <a:srgbClr val="002060"/>
                </a:solidFill>
              </a:rPr>
              <a:t>１５秒</a:t>
            </a:r>
            <a:endParaRPr kumimoji="1" lang="en-US" altLang="ja-JP" sz="1200" dirty="0">
              <a:solidFill>
                <a:srgbClr val="002060"/>
              </a:solidFill>
            </a:endParaRPr>
          </a:p>
          <a:p>
            <a:r>
              <a:rPr lang="ja-JP" altLang="en-US" sz="1200">
                <a:solidFill>
                  <a:srgbClr val="002060"/>
                </a:solidFill>
              </a:rPr>
              <a:t>４５秒バッファ</a:t>
            </a:r>
            <a:endParaRPr kumimoji="1" lang="ja-JP" altLang="en-US" sz="1200">
              <a:solidFill>
                <a:srgbClr val="002060"/>
              </a:solidFill>
            </a:endParaRPr>
          </a:p>
        </p:txBody>
      </p:sp>
      <p:sp>
        <p:nvSpPr>
          <p:cNvPr id="55" name="テキスト ボックス 54">
            <a:extLst>
              <a:ext uri="{FF2B5EF4-FFF2-40B4-BE49-F238E27FC236}">
                <a16:creationId xmlns:a16="http://schemas.microsoft.com/office/drawing/2014/main" id="{C8E1C1C9-4E92-144C-B216-8A775447806E}"/>
              </a:ext>
            </a:extLst>
          </p:cNvPr>
          <p:cNvSpPr txBox="1"/>
          <p:nvPr/>
        </p:nvSpPr>
        <p:spPr>
          <a:xfrm>
            <a:off x="4364370" y="3083999"/>
            <a:ext cx="1088659" cy="584775"/>
          </a:xfrm>
          <a:prstGeom prst="rect">
            <a:avLst/>
          </a:prstGeom>
          <a:noFill/>
        </p:spPr>
        <p:txBody>
          <a:bodyPr wrap="square" rtlCol="0">
            <a:spAutoFit/>
          </a:bodyPr>
          <a:lstStyle/>
          <a:p>
            <a:r>
              <a:rPr kumimoji="1" lang="ja-JP" altLang="en-US" sz="800" b="1">
                <a:solidFill>
                  <a:srgbClr val="002060"/>
                </a:solidFill>
              </a:rPr>
              <a:t>ブレイクアウトルーム４</a:t>
            </a:r>
            <a:endParaRPr lang="en-US" altLang="ja-JP" sz="800" b="1" dirty="0">
              <a:solidFill>
                <a:srgbClr val="002060"/>
              </a:solidFill>
            </a:endParaRPr>
          </a:p>
          <a:p>
            <a:r>
              <a:rPr kumimoji="1" lang="ja-JP" altLang="en-US" sz="800" b="1">
                <a:solidFill>
                  <a:srgbClr val="002060"/>
                </a:solidFill>
              </a:rPr>
              <a:t>３と同じ</a:t>
            </a:r>
            <a:endParaRPr kumimoji="1" lang="en-US" altLang="ja-JP" sz="800" b="1" dirty="0">
              <a:solidFill>
                <a:srgbClr val="002060"/>
              </a:solidFill>
            </a:endParaRPr>
          </a:p>
          <a:p>
            <a:r>
              <a:rPr lang="ja-JP" altLang="en-US" sz="800" b="1">
                <a:solidFill>
                  <a:srgbClr val="002060"/>
                </a:solidFill>
              </a:rPr>
              <a:t>　</a:t>
            </a:r>
            <a:r>
              <a:rPr kumimoji="1" lang="ja-JP" altLang="en-US" sz="800" b="1">
                <a:solidFill>
                  <a:srgbClr val="002060"/>
                </a:solidFill>
              </a:rPr>
              <a:t>メンバー</a:t>
            </a:r>
            <a:endParaRPr kumimoji="1" lang="en-US" altLang="ja-JP" sz="800" b="1" dirty="0">
              <a:solidFill>
                <a:srgbClr val="002060"/>
              </a:solidFill>
            </a:endParaRPr>
          </a:p>
        </p:txBody>
      </p:sp>
      <p:sp>
        <p:nvSpPr>
          <p:cNvPr id="56" name="テキスト ボックス 55">
            <a:extLst>
              <a:ext uri="{FF2B5EF4-FFF2-40B4-BE49-F238E27FC236}">
                <a16:creationId xmlns:a16="http://schemas.microsoft.com/office/drawing/2014/main" id="{77EB5BFF-4A6C-EB46-994E-72047C080058}"/>
              </a:ext>
            </a:extLst>
          </p:cNvPr>
          <p:cNvSpPr txBox="1"/>
          <p:nvPr/>
        </p:nvSpPr>
        <p:spPr>
          <a:xfrm>
            <a:off x="97839" y="2382647"/>
            <a:ext cx="2022988" cy="1754326"/>
          </a:xfrm>
          <a:prstGeom prst="rect">
            <a:avLst/>
          </a:prstGeom>
          <a:noFill/>
        </p:spPr>
        <p:txBody>
          <a:bodyPr wrap="square" rtlCol="0">
            <a:spAutoFit/>
          </a:bodyPr>
          <a:lstStyle/>
          <a:p>
            <a:r>
              <a:rPr lang="en-US" altLang="ja-JP" sz="1200" dirty="0">
                <a:solidFill>
                  <a:srgbClr val="002060"/>
                </a:solidFill>
              </a:rPr>
              <a:t>B</a:t>
            </a:r>
            <a:r>
              <a:rPr kumimoji="1" lang="en-US" altLang="ja-JP" sz="1200" dirty="0">
                <a:solidFill>
                  <a:srgbClr val="002060"/>
                </a:solidFill>
              </a:rPr>
              <a:t>OR</a:t>
            </a:r>
            <a:r>
              <a:rPr kumimoji="1" lang="ja-JP" altLang="en-US" sz="1200">
                <a:solidFill>
                  <a:srgbClr val="002060"/>
                </a:solidFill>
              </a:rPr>
              <a:t>４</a:t>
            </a:r>
            <a:endParaRPr kumimoji="1" lang="en-US" altLang="ja-JP" sz="1200" dirty="0">
              <a:solidFill>
                <a:srgbClr val="002060"/>
              </a:solidFill>
            </a:endParaRPr>
          </a:p>
          <a:p>
            <a:r>
              <a:rPr lang="ja-JP" altLang="en-US" sz="1200">
                <a:solidFill>
                  <a:srgbClr val="002060"/>
                </a:solidFill>
              </a:rPr>
              <a:t>インスト１分</a:t>
            </a:r>
            <a:endParaRPr lang="en-US" altLang="ja-JP" sz="1200" dirty="0">
              <a:solidFill>
                <a:srgbClr val="002060"/>
              </a:solidFill>
            </a:endParaRPr>
          </a:p>
          <a:p>
            <a:r>
              <a:rPr kumimoji="1" lang="ja-JP" altLang="en-US" sz="1200">
                <a:solidFill>
                  <a:srgbClr val="002060"/>
                </a:solidFill>
              </a:rPr>
              <a:t>４分</a:t>
            </a:r>
            <a:endParaRPr lang="en-US" altLang="ja-JP" sz="1200" dirty="0">
              <a:solidFill>
                <a:srgbClr val="002060"/>
              </a:solidFill>
            </a:endParaRPr>
          </a:p>
          <a:p>
            <a:r>
              <a:rPr lang="ja-JP" altLang="en-US" sz="1200">
                <a:solidFill>
                  <a:srgbClr val="002060"/>
                </a:solidFill>
              </a:rPr>
              <a:t>教育委員会スタッフで画面共有</a:t>
            </a:r>
            <a:endParaRPr lang="en-US" altLang="ja-JP" sz="1200" dirty="0">
              <a:solidFill>
                <a:srgbClr val="002060"/>
              </a:solidFill>
            </a:endParaRPr>
          </a:p>
          <a:p>
            <a:r>
              <a:rPr kumimoji="1" lang="ja-JP" altLang="en-US" sz="1200">
                <a:solidFill>
                  <a:srgbClr val="002060"/>
                </a:solidFill>
              </a:rPr>
              <a:t>時間が押した場合は、時間で切ってホームに戻らないままほかを見て回ることをスタッフから伝える</a:t>
            </a:r>
            <a:endParaRPr kumimoji="1" lang="en-US" altLang="ja-JP" sz="1200" dirty="0">
              <a:solidFill>
                <a:srgbClr val="002060"/>
              </a:solidFill>
            </a:endParaRPr>
          </a:p>
        </p:txBody>
      </p:sp>
      <p:sp>
        <p:nvSpPr>
          <p:cNvPr id="36" name="正方形/長方形 35">
            <a:extLst>
              <a:ext uri="{FF2B5EF4-FFF2-40B4-BE49-F238E27FC236}">
                <a16:creationId xmlns:a16="http://schemas.microsoft.com/office/drawing/2014/main" id="{F9C041F1-8DE5-4BDF-9623-09DE249FCD69}"/>
              </a:ext>
            </a:extLst>
          </p:cNvPr>
          <p:cNvSpPr/>
          <p:nvPr/>
        </p:nvSpPr>
        <p:spPr>
          <a:xfrm>
            <a:off x="455921" y="1077143"/>
            <a:ext cx="2557065"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t>２</a:t>
            </a:r>
            <a:r>
              <a:rPr kumimoji="1" lang="ja-JP" altLang="en-US"/>
              <a:t>，小中学校校長会</a:t>
            </a:r>
            <a:endParaRPr kumimoji="1" lang="ja-JP" altLang="en-US" dirty="0"/>
          </a:p>
        </p:txBody>
      </p:sp>
    </p:spTree>
    <p:extLst>
      <p:ext uri="{BB962C8B-B14F-4D97-AF65-F5344CB8AC3E}">
        <p14:creationId xmlns:p14="http://schemas.microsoft.com/office/powerpoint/2010/main" val="4214148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805</Words>
  <Application>Microsoft Office PowerPoint</Application>
  <PresentationFormat>ワイド画面</PresentationFormat>
  <Paragraphs>155</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ヒラギノ角ゴ Std W8</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浦山 絵里</dc:creator>
  <cp:lastModifiedBy>東 憲治</cp:lastModifiedBy>
  <cp:revision>17</cp:revision>
  <dcterms:created xsi:type="dcterms:W3CDTF">2021-05-19T12:50:05Z</dcterms:created>
  <dcterms:modified xsi:type="dcterms:W3CDTF">2021-05-22T05:29:46Z</dcterms:modified>
</cp:coreProperties>
</file>